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0"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78"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81" autoAdjust="0"/>
    <p:restoredTop sz="62045" autoAdjust="0"/>
  </p:normalViewPr>
  <p:slideViewPr>
    <p:cSldViewPr snapToGrid="0">
      <p:cViewPr>
        <p:scale>
          <a:sx n="75" d="100"/>
          <a:sy n="75" d="100"/>
        </p:scale>
        <p:origin x="-1302" y="-4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757CEF-6479-412B-B4CB-542A77F15B54}" type="datetimeFigureOut">
              <a:rPr lang="ru-RU" smtClean="0"/>
              <a:t>21.12.2021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F27FAF-CF5C-40AA-9E29-2856582C9030}" type="slidenum">
              <a:rPr lang="ru-RU" smtClean="0"/>
              <a:t>‹#›</a:t>
            </a:fld>
            <a:endParaRPr lang="ru-RU"/>
          </a:p>
        </p:txBody>
      </p:sp>
    </p:spTree>
    <p:extLst>
      <p:ext uri="{BB962C8B-B14F-4D97-AF65-F5344CB8AC3E}">
        <p14:creationId xmlns:p14="http://schemas.microsoft.com/office/powerpoint/2010/main" val="3430041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4CF27FAF-CF5C-40AA-9E29-2856582C9030}" type="slidenum">
              <a:rPr lang="ru-RU" smtClean="0"/>
              <a:t>1</a:t>
            </a:fld>
            <a:endParaRPr lang="ru-RU"/>
          </a:p>
        </p:txBody>
      </p:sp>
    </p:spTree>
    <p:extLst>
      <p:ext uri="{BB962C8B-B14F-4D97-AF65-F5344CB8AC3E}">
        <p14:creationId xmlns:p14="http://schemas.microsoft.com/office/powerpoint/2010/main" val="637632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Статья 57. Владение, пользование и распоряжение имуществом</a:t>
            </a:r>
          </a:p>
          <a:p>
            <a:r>
              <a:rPr lang="ru-RU" dirty="0"/>
              <a:t>Профсоюза</a:t>
            </a:r>
          </a:p>
          <a:p>
            <a:r>
              <a:rPr lang="ru-RU" dirty="0"/>
              <a:t>1. Денежные средства Профсоюза расходуются на основании смет, утверждаемых соответствующими выборными профсоюзными органами.</a:t>
            </a:r>
          </a:p>
          <a:p>
            <a:r>
              <a:rPr lang="ru-RU" dirty="0"/>
              <a:t>86</a:t>
            </a:r>
          </a:p>
          <a:p>
            <a:r>
              <a:rPr lang="ru-RU" dirty="0"/>
              <a:t>2. Имущество, в том числе денежные средства Профсоюза, являются единой и неделимой собственностью Профсоюза. Члены Профсоюза не сохраняют прав на переданное ими в собственность Профсоюза имущество, в том числе на членские профсоюзные взносы.</a:t>
            </a:r>
          </a:p>
          <a:p>
            <a:r>
              <a:rPr lang="ru-RU" dirty="0"/>
              <a:t>3. Профсоюз может передавать в оперативное управление первичным, территориальным и региональным (межрегиональным) организациям Профсоюза имущество, находящееся в его собственности.</a:t>
            </a:r>
          </a:p>
          <a:p>
            <a:r>
              <a:rPr lang="ru-RU" dirty="0"/>
              <a:t>4. Члены Профсоюза не отвечают по обязательствам Профсоюза, а Профсоюз не отвечает по обязательствам своих членов.</a:t>
            </a:r>
          </a:p>
        </p:txBody>
      </p:sp>
      <p:sp>
        <p:nvSpPr>
          <p:cNvPr id="4" name="Номер слайда 3"/>
          <p:cNvSpPr>
            <a:spLocks noGrp="1"/>
          </p:cNvSpPr>
          <p:nvPr>
            <p:ph type="sldNum" sz="quarter" idx="5"/>
          </p:nvPr>
        </p:nvSpPr>
        <p:spPr/>
        <p:txBody>
          <a:bodyPr/>
          <a:lstStyle/>
          <a:p>
            <a:fld id="{4CF27FAF-CF5C-40AA-9E29-2856582C9030}" type="slidenum">
              <a:rPr lang="ru-RU" smtClean="0"/>
              <a:t>15</a:t>
            </a:fld>
            <a:endParaRPr lang="ru-RU"/>
          </a:p>
        </p:txBody>
      </p:sp>
    </p:spTree>
    <p:extLst>
      <p:ext uri="{BB962C8B-B14F-4D97-AF65-F5344CB8AC3E}">
        <p14:creationId xmlns:p14="http://schemas.microsoft.com/office/powerpoint/2010/main" val="29168137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0" u="none" strike="noStrike" baseline="0" dirty="0">
                <a:solidFill>
                  <a:srgbClr val="000000"/>
                </a:solidFill>
                <a:latin typeface="Times New Roman" panose="02020603050405020304" pitchFamily="18" charset="0"/>
              </a:rPr>
              <a:t>Статья 58. Символика Профсоюза </a:t>
            </a:r>
            <a:endParaRPr lang="ru-RU" sz="1200" b="0" i="0" u="none" strike="noStrike" baseline="0" dirty="0">
              <a:solidFill>
                <a:srgbClr val="000000"/>
              </a:solidFill>
              <a:latin typeface="Times New Roman" panose="02020603050405020304" pitchFamily="18" charset="0"/>
            </a:endParaRPr>
          </a:p>
          <a:p>
            <a:r>
              <a:rPr lang="ru-RU" sz="1200" b="0" i="0" u="none" strike="noStrike" baseline="0" dirty="0">
                <a:solidFill>
                  <a:srgbClr val="000000"/>
                </a:solidFill>
                <a:latin typeface="Times New Roman" panose="02020603050405020304" pitchFamily="18" charset="0"/>
              </a:rPr>
              <a:t>1. Эмблема и флаг Профсоюза являются официальными символами, указывающими на принадлежность к Профсоюзу. </a:t>
            </a:r>
          </a:p>
          <a:p>
            <a:r>
              <a:rPr lang="ru-RU" sz="1200" b="0" i="0" u="none" strike="noStrike" baseline="0" dirty="0">
                <a:solidFill>
                  <a:srgbClr val="000000"/>
                </a:solidFill>
                <a:latin typeface="Times New Roman" panose="02020603050405020304" pitchFamily="18" charset="0"/>
              </a:rPr>
              <a:t>2. Эмблема Профсоюза с письменным обозначением полного или сокращенного наименования Профсоюза помещается на бланках, печатях, служебной документации, флаге Профсоюза, нагрудных знаках, наградах, вывесках, пропусках, служебных удостоверениях Профсоюза, региональных (межрегиональных), территориальных и первичных организаций Профсоюза. </a:t>
            </a:r>
          </a:p>
          <a:p>
            <a:r>
              <a:rPr lang="ru-RU" sz="1200" b="0" i="0" u="none" strike="noStrike" baseline="0" dirty="0">
                <a:solidFill>
                  <a:srgbClr val="000000"/>
                </a:solidFill>
                <a:latin typeface="Times New Roman" panose="02020603050405020304" pitchFamily="18" charset="0"/>
              </a:rPr>
              <a:t>3. Эмблема Профсоюза может помещаться по решению Председателя Профсоюза, председателей региональных (межрегиональных), территориальных и первичных организаций Профсоюза на зданиях и сооружениях, одежде, транспортных средствах и ином имуществе Профсоюза. </a:t>
            </a:r>
          </a:p>
          <a:p>
            <a:r>
              <a:rPr lang="ru-RU" sz="1200" b="0" i="0" u="none" strike="noStrike" baseline="0" dirty="0">
                <a:solidFill>
                  <a:srgbClr val="000000"/>
                </a:solidFill>
                <a:latin typeface="Times New Roman" panose="02020603050405020304" pitchFamily="18" charset="0"/>
              </a:rPr>
              <a:t>4. Эмблема и флаг Профсоюза используются в местах проведения акций, официальных церемоний и других мероприятий, проводимых Профсоюзом, региональными (межрегиональными), территориальными и первичными организациями Профсоюза. </a:t>
            </a:r>
          </a:p>
          <a:p>
            <a:r>
              <a:rPr lang="ru-RU" sz="1200" b="0" i="0" u="none" strike="noStrike" baseline="0" dirty="0">
                <a:solidFill>
                  <a:srgbClr val="000000"/>
                </a:solidFill>
                <a:latin typeface="Times New Roman" panose="02020603050405020304" pitchFamily="18" charset="0"/>
              </a:rPr>
              <a:t>5. Изображение эмблемы и флага Профсоюза допускается на печатной, рекламно-информационной и сувенирной продукции, издаваемой (изготавливаемой) по заказу Профсоюза, региональных (межрегиональных), территориальных и первичных организаций Профсоюза, а также на кино-, видео- и фотоматериалах, электронных документах (файлах), выпускаемых Профсоюзом, региональными (межрегиональными), территориальными и первичными организациями Профсоюза. </a:t>
            </a:r>
          </a:p>
          <a:p>
            <a:r>
              <a:rPr lang="ru-RU" sz="1200" b="0" i="0" u="none" strike="noStrike" baseline="0" dirty="0">
                <a:solidFill>
                  <a:srgbClr val="000000"/>
                </a:solidFill>
                <a:latin typeface="Times New Roman" panose="02020603050405020304" pitchFamily="18" charset="0"/>
              </a:rPr>
              <a:t>6. Иные случаи использования эмблемы и флага Профсоюза определяются Исполнительным комитетом Профсоюза. </a:t>
            </a:r>
          </a:p>
          <a:p>
            <a:r>
              <a:rPr lang="ru-RU" sz="1200" b="0" i="0" u="none" strike="noStrike" baseline="0" dirty="0">
                <a:solidFill>
                  <a:srgbClr val="000000"/>
                </a:solidFill>
                <a:latin typeface="Times New Roman" panose="02020603050405020304" pitchFamily="18" charset="0"/>
              </a:rPr>
              <a:t>7. Описание символики Профсоюза: 87 </a:t>
            </a:r>
          </a:p>
          <a:p>
            <a:endParaRPr lang="ru-RU" sz="1200" b="0" i="0" u="none" strike="noStrike" baseline="0" dirty="0">
              <a:latin typeface="Times New Roman" panose="02020603050405020304" pitchFamily="18" charset="0"/>
            </a:endParaRPr>
          </a:p>
          <a:p>
            <a:r>
              <a:rPr lang="ru-RU" sz="1200" b="0" i="0" u="none" strike="noStrike" baseline="0" dirty="0">
                <a:latin typeface="Times New Roman" panose="02020603050405020304" pitchFamily="18" charset="0"/>
              </a:rPr>
              <a:t>7.1. Эмблема Профсоюза выполнена в форме белой раскрытой книги, в поле правой страницы которой – снизу вверх (под углом примерно 40 градусов) идут три </a:t>
            </a:r>
            <a:r>
              <a:rPr lang="ru-RU" sz="1200" b="0" i="0" u="none" strike="noStrike" baseline="0" dirty="0" err="1">
                <a:latin typeface="Times New Roman" panose="02020603050405020304" pitchFamily="18" charset="0"/>
              </a:rPr>
              <a:t>равноширокие</a:t>
            </a:r>
            <a:r>
              <a:rPr lang="ru-RU" sz="1200" b="0" i="0" u="none" strike="noStrike" baseline="0" dirty="0">
                <a:latin typeface="Times New Roman" panose="02020603050405020304" pitchFamily="18" charset="0"/>
              </a:rPr>
              <a:t> полосы красного, синего и белого цвета. </a:t>
            </a:r>
          </a:p>
          <a:p>
            <a:r>
              <a:rPr lang="ru-RU" sz="1200" b="0" i="0" u="none" strike="noStrike" baseline="0" dirty="0">
                <a:latin typeface="Times New Roman" panose="02020603050405020304" pitchFamily="18" charset="0"/>
              </a:rPr>
              <a:t>В центре раскрытой книги – зеленый прямой росток с пятью равновеликими листьями. </a:t>
            </a:r>
          </a:p>
          <a:p>
            <a:r>
              <a:rPr lang="ru-RU" sz="1200" b="0" i="0" u="none" strike="noStrike" baseline="0" dirty="0">
                <a:latin typeface="Times New Roman" panose="02020603050405020304" pitchFamily="18" charset="0"/>
              </a:rPr>
              <a:t>Эмблема Профсоюза может выполняться в одноцветном изображении. </a:t>
            </a:r>
          </a:p>
          <a:p>
            <a:r>
              <a:rPr lang="ru-RU" sz="1200" b="0" i="0" u="none" strike="noStrike" baseline="0" dirty="0">
                <a:latin typeface="Times New Roman" panose="02020603050405020304" pitchFamily="18" charset="0"/>
              </a:rPr>
              <a:t>7.2. Флаг представляет собой прямоугольное полотнище голубого цвета. Соотношение ширины полотнища к его длине 1:2. </a:t>
            </a:r>
          </a:p>
          <a:p>
            <a:r>
              <a:rPr lang="ru-RU" sz="1200" b="0" i="0" u="none" strike="noStrike" baseline="0" dirty="0">
                <a:latin typeface="Times New Roman" panose="02020603050405020304" pitchFamily="18" charset="0"/>
              </a:rPr>
              <a:t>В центре полотнища располагается эмблема Профсоюза. Высота изображения эмблемы Профсоюза составляет 3/5 ширины флага, ширина – 1/3 его длины. </a:t>
            </a:r>
          </a:p>
          <a:p>
            <a:r>
              <a:rPr lang="ru-RU" sz="1200" b="0" i="0" u="none" strike="noStrike" baseline="0" dirty="0">
                <a:latin typeface="Times New Roman" panose="02020603050405020304" pitchFamily="18" charset="0"/>
              </a:rPr>
              <a:t>В верхней половине полотнища располагаются буквы белого цвета – Общероссийский Профсоюз образования. Точное соотношение и размеры отдельных элементов флага даны в прилагаемом графическом изображении. </a:t>
            </a:r>
            <a:endParaRPr lang="ru-RU" dirty="0"/>
          </a:p>
        </p:txBody>
      </p:sp>
      <p:sp>
        <p:nvSpPr>
          <p:cNvPr id="4" name="Номер слайда 3"/>
          <p:cNvSpPr>
            <a:spLocks noGrp="1"/>
          </p:cNvSpPr>
          <p:nvPr>
            <p:ph type="sldNum" sz="quarter" idx="5"/>
          </p:nvPr>
        </p:nvSpPr>
        <p:spPr/>
        <p:txBody>
          <a:bodyPr/>
          <a:lstStyle/>
          <a:p>
            <a:fld id="{4CF27FAF-CF5C-40AA-9E29-2856582C9030}" type="slidenum">
              <a:rPr lang="ru-RU" smtClean="0"/>
              <a:t>16</a:t>
            </a:fld>
            <a:endParaRPr lang="ru-RU"/>
          </a:p>
        </p:txBody>
      </p:sp>
    </p:spTree>
    <p:extLst>
      <p:ext uri="{BB962C8B-B14F-4D97-AF65-F5344CB8AC3E}">
        <p14:creationId xmlns:p14="http://schemas.microsoft.com/office/powerpoint/2010/main" val="3265011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800" b="1" i="0" u="none" strike="noStrike" baseline="0" dirty="0">
                <a:solidFill>
                  <a:srgbClr val="000000"/>
                </a:solidFill>
                <a:latin typeface="Times New Roman" panose="02020603050405020304" pitchFamily="18" charset="0"/>
              </a:rPr>
              <a:t>Статья 59. Реорганизация и ликвидация Профсоюза </a:t>
            </a:r>
            <a:endParaRPr lang="ru-RU" sz="1800" b="0" i="0" u="none" strike="noStrike" baseline="0" dirty="0">
              <a:solidFill>
                <a:srgbClr val="000000"/>
              </a:solidFill>
              <a:latin typeface="Times New Roman" panose="02020603050405020304" pitchFamily="18" charset="0"/>
            </a:endParaRPr>
          </a:p>
          <a:p>
            <a:r>
              <a:rPr lang="ru-RU" sz="1800" b="0" i="0" u="none" strike="noStrike" baseline="0" dirty="0">
                <a:solidFill>
                  <a:srgbClr val="000000"/>
                </a:solidFill>
                <a:latin typeface="Times New Roman" panose="02020603050405020304" pitchFamily="18" charset="0"/>
              </a:rPr>
              <a:t>1. Реорганизация и ликвидация Профсоюза осуществляются по решению Съезда Профсоюза. </a:t>
            </a:r>
          </a:p>
          <a:p>
            <a:r>
              <a:rPr lang="ru-RU" sz="1800" b="0" i="0" u="none" strike="noStrike" baseline="0" dirty="0">
                <a:solidFill>
                  <a:srgbClr val="000000"/>
                </a:solidFill>
                <a:latin typeface="Times New Roman" panose="02020603050405020304" pitchFamily="18" charset="0"/>
              </a:rPr>
              <a:t>Решение Съезда Профсоюза считается принятым, если за него проголосовало квалифицированное большинство (не менее пятидесяти двух процентов) делегатов присутствующих на Съезде Профсоюза, при наличии кворума. 88 </a:t>
            </a:r>
          </a:p>
          <a:p>
            <a:endParaRPr lang="ru-RU" sz="1800" b="0" i="0" u="none" strike="noStrike" baseline="0" dirty="0">
              <a:latin typeface="Times New Roman" panose="02020603050405020304" pitchFamily="18" charset="0"/>
            </a:endParaRPr>
          </a:p>
          <a:p>
            <a:r>
              <a:rPr lang="ru-RU" sz="1800" b="0" i="0" u="none" strike="noStrike" baseline="0" dirty="0">
                <a:latin typeface="Times New Roman" panose="02020603050405020304" pitchFamily="18" charset="0"/>
              </a:rPr>
              <a:t>2. Ликвидация Профсоюза в качестве юридического лица, а также приостановление или запрещение деятельности Профсоюза осуществляется в соответствии с законодательством Российской Федерации. </a:t>
            </a:r>
          </a:p>
          <a:p>
            <a:r>
              <a:rPr lang="ru-RU" sz="1800" b="0" i="0" u="none" strike="noStrike" baseline="0" dirty="0">
                <a:latin typeface="Times New Roman" panose="02020603050405020304" pitchFamily="18" charset="0"/>
              </a:rPr>
              <a:t>3. Имущество Профсоюза, оставшееся после проведения всех расчетов, обязательных платежей и удовлетворения требований кредиторов, направляется на цели, предусмотренные настоящим Уставом Профсоюза и определяемые решением Съезда Профсоюза. </a:t>
            </a:r>
          </a:p>
          <a:p>
            <a:r>
              <a:rPr lang="ru-RU" sz="1800" b="0" i="0" u="none" strike="noStrike" baseline="0" dirty="0">
                <a:latin typeface="Times New Roman" panose="02020603050405020304" pitchFamily="18" charset="0"/>
              </a:rPr>
              <a:t>4. В случае ликвидации Профсоюза документы Профсоюза, в том числе документы по личному составу аппарата организаций Профсоюза и Профсоюза, передаются на хранение в государственные архивные организации в установленном порядке. </a:t>
            </a:r>
            <a:endParaRPr lang="ru-RU" dirty="0"/>
          </a:p>
        </p:txBody>
      </p:sp>
      <p:sp>
        <p:nvSpPr>
          <p:cNvPr id="4" name="Номер слайда 3"/>
          <p:cNvSpPr>
            <a:spLocks noGrp="1"/>
          </p:cNvSpPr>
          <p:nvPr>
            <p:ph type="sldNum" sz="quarter" idx="5"/>
          </p:nvPr>
        </p:nvSpPr>
        <p:spPr/>
        <p:txBody>
          <a:bodyPr/>
          <a:lstStyle/>
          <a:p>
            <a:fld id="{4CF27FAF-CF5C-40AA-9E29-2856582C9030}" type="slidenum">
              <a:rPr lang="ru-RU" smtClean="0"/>
              <a:t>17</a:t>
            </a:fld>
            <a:endParaRPr lang="ru-RU"/>
          </a:p>
        </p:txBody>
      </p:sp>
    </p:spTree>
    <p:extLst>
      <p:ext uri="{BB962C8B-B14F-4D97-AF65-F5344CB8AC3E}">
        <p14:creationId xmlns:p14="http://schemas.microsoft.com/office/powerpoint/2010/main" val="2030120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0" u="none" strike="noStrike" baseline="0" dirty="0">
                <a:solidFill>
                  <a:srgbClr val="000000"/>
                </a:solidFill>
                <a:latin typeface="Times New Roman" panose="02020603050405020304" pitchFamily="18" charset="0"/>
              </a:rPr>
              <a:t>Статья 49. Съезд Профсоюза </a:t>
            </a:r>
            <a:endParaRPr lang="ru-RU" sz="1200" b="0" i="0" u="none" strike="noStrike" baseline="0" dirty="0">
              <a:solidFill>
                <a:srgbClr val="000000"/>
              </a:solidFill>
              <a:latin typeface="Times New Roman" panose="02020603050405020304" pitchFamily="18" charset="0"/>
            </a:endParaRPr>
          </a:p>
          <a:p>
            <a:r>
              <a:rPr lang="ru-RU" sz="1200" b="0" i="0" u="none" strike="noStrike" baseline="0" dirty="0">
                <a:solidFill>
                  <a:srgbClr val="000000"/>
                </a:solidFill>
                <a:latin typeface="Times New Roman" panose="02020603050405020304" pitchFamily="18" charset="0"/>
              </a:rPr>
              <a:t>1. Высшим органом Профсоюза является Съезд Профсоюза, созываемый Центральным Советом Профсоюза не реже одного раза в 5 лет. </a:t>
            </a:r>
          </a:p>
          <a:p>
            <a:r>
              <a:rPr lang="ru-RU" sz="1200" b="0" i="0" u="none" strike="noStrike" baseline="0" dirty="0">
                <a:solidFill>
                  <a:srgbClr val="000000"/>
                </a:solidFill>
                <a:latin typeface="Times New Roman" panose="02020603050405020304" pitchFamily="18" charset="0"/>
              </a:rPr>
              <a:t>2. Норма представительства и порядок избрания делегатов на Съезд Профсоюза устанавливается Центральным Советом Профсоюза. </a:t>
            </a:r>
          </a:p>
          <a:p>
            <a:r>
              <a:rPr lang="ru-RU" sz="1200" b="0" i="0" u="none" strike="noStrike" baseline="0" dirty="0">
                <a:solidFill>
                  <a:srgbClr val="000000"/>
                </a:solidFill>
                <a:latin typeface="Times New Roman" panose="02020603050405020304" pitchFamily="18" charset="0"/>
              </a:rPr>
              <a:t>3. Повестка дня, дата, время и место проведения Съезда Профсоюза объявляются не менее чем за месяц до установленного срока. </a:t>
            </a:r>
          </a:p>
          <a:p>
            <a:r>
              <a:rPr lang="ru-RU" sz="1200" b="0" i="0" u="none" strike="noStrike" baseline="0" dirty="0">
                <a:solidFill>
                  <a:srgbClr val="000000"/>
                </a:solidFill>
                <a:latin typeface="Times New Roman" panose="02020603050405020304" pitchFamily="18" charset="0"/>
              </a:rPr>
              <a:t>4. Съезд Профсоюза: </a:t>
            </a:r>
          </a:p>
          <a:p>
            <a:r>
              <a:rPr lang="ru-RU" sz="1200" b="0" i="0" u="none" strike="noStrike" baseline="0" dirty="0">
                <a:solidFill>
                  <a:srgbClr val="000000"/>
                </a:solidFill>
                <a:latin typeface="Times New Roman" panose="02020603050405020304" pitchFamily="18" charset="0"/>
              </a:rPr>
              <a:t>4.1. Определяет приоритетные направления деятельности Профсоюза, рассматривает важнейшие вопросы защиты социально-трудовых, профессиональных прав и интересов членов Профсоюза. </a:t>
            </a:r>
          </a:p>
          <a:p>
            <a:r>
              <a:rPr lang="ru-RU" sz="1200" b="0" i="0" u="none" strike="noStrike" baseline="0" dirty="0">
                <a:solidFill>
                  <a:srgbClr val="000000"/>
                </a:solidFill>
                <a:latin typeface="Times New Roman" panose="02020603050405020304" pitchFamily="18" charset="0"/>
              </a:rPr>
              <a:t>4.2. Заслушивает отчеты о деятельности Центрального Совета Профсоюза, Исполнительного комитета Профсоюза и Контрольно-ревизионной комиссии Профсоюза. </a:t>
            </a:r>
          </a:p>
          <a:p>
            <a:r>
              <a:rPr lang="ru-RU" sz="1200" b="0" i="0" u="none" strike="noStrike" baseline="0" dirty="0">
                <a:solidFill>
                  <a:srgbClr val="000000"/>
                </a:solidFill>
                <a:latin typeface="Times New Roman" panose="02020603050405020304" pitchFamily="18" charset="0"/>
              </a:rPr>
              <a:t>4.3. Утверждает Устав Профсоюза, вносит в него изменения и дополнения. </a:t>
            </a:r>
          </a:p>
          <a:p>
            <a:r>
              <a:rPr lang="ru-RU" sz="1200" b="0" i="0" u="none" strike="noStrike" baseline="0" dirty="0">
                <a:solidFill>
                  <a:srgbClr val="000000"/>
                </a:solidFill>
                <a:latin typeface="Times New Roman" panose="02020603050405020304" pitchFamily="18" charset="0"/>
              </a:rPr>
              <a:t>4.4. Образует единоличный исполнительный орган путем избрания Председателя Профсоюза и принимает решение о досрочном прекращении его полномочий. </a:t>
            </a:r>
          </a:p>
          <a:p>
            <a:r>
              <a:rPr lang="ru-RU" sz="1200" b="0" i="0" u="none" strike="noStrike" baseline="0" dirty="0">
                <a:solidFill>
                  <a:srgbClr val="000000"/>
                </a:solidFill>
                <a:latin typeface="Times New Roman" panose="02020603050405020304" pitchFamily="18" charset="0"/>
              </a:rPr>
              <a:t>4.5. Образует путем избрания Центральный Совет Профсоюза и принимает решение о досрочном прекращении его полномочий. </a:t>
            </a:r>
          </a:p>
          <a:p>
            <a:r>
              <a:rPr lang="ru-RU" sz="1200" b="0" i="0" u="none" strike="noStrike" baseline="0" dirty="0">
                <a:solidFill>
                  <a:srgbClr val="000000"/>
                </a:solidFill>
                <a:latin typeface="Times New Roman" panose="02020603050405020304" pitchFamily="18" charset="0"/>
              </a:rPr>
              <a:t>4.6. Образует путем избрания Исполнительный комитет Профсоюза и принимает решение о досрочном прекращении его полномочий. </a:t>
            </a:r>
          </a:p>
          <a:p>
            <a:r>
              <a:rPr lang="ru-RU" sz="1200" b="0" i="0" u="none" strike="noStrike" baseline="0" dirty="0">
                <a:solidFill>
                  <a:srgbClr val="000000"/>
                </a:solidFill>
                <a:latin typeface="Times New Roman" panose="02020603050405020304" pitchFamily="18" charset="0"/>
              </a:rPr>
              <a:t>4.7. Избирает Контрольно-ревизионную комиссию Профсоюза и принимает решение о досрочном прекращении ее полномочий. </a:t>
            </a:r>
          </a:p>
          <a:p>
            <a:r>
              <a:rPr lang="ru-RU" sz="1200" b="0" i="0" u="none" strike="noStrike" baseline="0" dirty="0">
                <a:solidFill>
                  <a:srgbClr val="000000"/>
                </a:solidFill>
                <a:latin typeface="Times New Roman" panose="02020603050405020304" pitchFamily="18" charset="0"/>
              </a:rPr>
              <a:t>4.8. Утверждает Положение о порядке и содержании деятельности контрольно-ревизионных органов Профсоюза, вносит в него изменения и дополнения. </a:t>
            </a:r>
          </a:p>
          <a:p>
            <a:r>
              <a:rPr lang="ru-RU" sz="1200" b="0" i="0" u="none" strike="noStrike" baseline="0" dirty="0">
                <a:solidFill>
                  <a:srgbClr val="000000"/>
                </a:solidFill>
                <a:latin typeface="Times New Roman" panose="02020603050405020304" pitchFamily="18" charset="0"/>
              </a:rPr>
              <a:t>4.9. Определяет принципы формирования и использования имущества Профсоюза. </a:t>
            </a:r>
          </a:p>
          <a:p>
            <a:r>
              <a:rPr lang="ru-RU" sz="1200" b="0" i="0" u="none" strike="noStrike" baseline="0" dirty="0">
                <a:solidFill>
                  <a:srgbClr val="000000"/>
                </a:solidFill>
                <a:latin typeface="Times New Roman" panose="02020603050405020304" pitchFamily="18" charset="0"/>
              </a:rPr>
              <a:t>4.10. Принимает решение о реорганизации и ликвидации Профсоюза в соответствии с гражданским законодательством. 74 </a:t>
            </a:r>
          </a:p>
          <a:p>
            <a:endParaRPr lang="ru-RU" sz="1200" b="0" i="0" u="none" strike="noStrike" baseline="0" dirty="0">
              <a:latin typeface="Times New Roman" panose="02020603050405020304" pitchFamily="18" charset="0"/>
            </a:endParaRPr>
          </a:p>
          <a:p>
            <a:r>
              <a:rPr lang="ru-RU" sz="1200" b="0" i="0" u="none" strike="noStrike" baseline="0" dirty="0">
                <a:latin typeface="Times New Roman" panose="02020603050405020304" pitchFamily="18" charset="0"/>
              </a:rPr>
              <a:t>4.11. Утверждает Порядок принятия в члены Профсоюза и прекращения членства в Профсоюзе, вносит в него изменения и дополнения. </a:t>
            </a:r>
          </a:p>
          <a:p>
            <a:r>
              <a:rPr lang="ru-RU" sz="1200" b="0" i="0" u="none" strike="noStrike" baseline="0" dirty="0">
                <a:latin typeface="Times New Roman" panose="02020603050405020304" pitchFamily="18" charset="0"/>
              </a:rPr>
              <a:t>4.12. Утверждает Положение о размере и порядке уплаты членами Профсоюза членских профсоюзных взносов, вносит в него изменения и дополнения. </a:t>
            </a:r>
          </a:p>
          <a:p>
            <a:r>
              <a:rPr lang="ru-RU" sz="1200" b="0" i="0" u="none" strike="noStrike" baseline="0" dirty="0">
                <a:latin typeface="Times New Roman" panose="02020603050405020304" pitchFamily="18" charset="0"/>
              </a:rPr>
              <a:t>4.13. Вопросы, предусмотренные пунктами 4.1 – 4.12 статьи 49 настоящего Устава Профсоюза относятся к исключительной компетенции Съезда Профсоюза и не могут быть переданы им для решения другим органам Профсоюза. </a:t>
            </a:r>
          </a:p>
          <a:p>
            <a:r>
              <a:rPr lang="ru-RU" sz="1200" b="0" i="0" u="none" strike="noStrike" baseline="0" dirty="0">
                <a:latin typeface="Times New Roman" panose="02020603050405020304" pitchFamily="18" charset="0"/>
              </a:rPr>
              <a:t>4.14. Может делегировать отдельные полномочия иным органам Профсоюза, за исключением полномочий, предусмотренных пунктом 4.13. статьи 49 настоящего Устава Профсоюза, относящихся к исключительной компетенции Съезда Профсоюза. </a:t>
            </a:r>
          </a:p>
          <a:p>
            <a:r>
              <a:rPr lang="ru-RU" sz="1200" b="0" i="0" u="none" strike="noStrike" baseline="0" dirty="0">
                <a:latin typeface="Times New Roman" panose="02020603050405020304" pitchFamily="18" charset="0"/>
              </a:rPr>
              <a:t>4.15. Решает иные вопросы деятельности Профсоюза. </a:t>
            </a:r>
          </a:p>
          <a:p>
            <a:r>
              <a:rPr lang="ru-RU" sz="1200" b="0" i="0" u="none" strike="noStrike" baseline="0" dirty="0">
                <a:latin typeface="Times New Roman" panose="02020603050405020304" pitchFamily="18" charset="0"/>
              </a:rPr>
              <a:t>5. Съезд Профсоюза считается правомочным при участии в нем не менее двух третей делегатов. </a:t>
            </a:r>
          </a:p>
          <a:p>
            <a:r>
              <a:rPr lang="ru-RU" sz="1200" b="0" i="0" u="none" strike="noStrike" baseline="0" dirty="0">
                <a:latin typeface="Times New Roman" panose="02020603050405020304" pitchFamily="18" charset="0"/>
              </a:rPr>
              <a:t>Регламент и форма голосования (открытое, тайное) определяются Съездом Профсоюза. </a:t>
            </a:r>
          </a:p>
          <a:p>
            <a:r>
              <a:rPr lang="ru-RU" sz="1200" b="0" i="0" u="none" strike="noStrike" baseline="0" dirty="0">
                <a:latin typeface="Times New Roman" panose="02020603050405020304" pitchFamily="18" charset="0"/>
              </a:rPr>
              <a:t>6. Решения на Съезде Профсоюза считаются принятыми, если за них проголосовало более половины делегатов, принимающих участие в заседании, при наличии кворума, если иное не предусмотрено настоящим Уставом Профсоюза. </a:t>
            </a:r>
          </a:p>
          <a:p>
            <a:r>
              <a:rPr lang="ru-RU" sz="1200" b="0" i="0" u="none" strike="noStrike" baseline="0" dirty="0">
                <a:latin typeface="Times New Roman" panose="02020603050405020304" pitchFamily="18" charset="0"/>
              </a:rPr>
              <a:t>Решения Съезда Профсоюза по вопросам, относящимся к исключительной компетенции </a:t>
            </a:r>
            <a:r>
              <a:rPr lang="ru-RU" sz="900" b="0" i="0" u="none" strike="noStrike" baseline="0" dirty="0">
                <a:latin typeface="Times New Roman" panose="02020603050405020304" pitchFamily="18" charset="0"/>
              </a:rPr>
              <a:t>(</a:t>
            </a:r>
            <a:r>
              <a:rPr lang="ru-RU" sz="1200" b="0" i="0" u="none" strike="noStrike" baseline="0" dirty="0">
                <a:latin typeface="Times New Roman" panose="02020603050405020304" pitchFamily="18" charset="0"/>
              </a:rPr>
              <a:t>пункт 4.13 статьи 49 настоящего Устава Профсоюза), считаются принятыми, если за них проголосовало квалифицированное большинство (не менее пятидесяти двух процентов) делегатов, принимающих участие в заседании, при наличии кворума. </a:t>
            </a:r>
          </a:p>
          <a:p>
            <a:r>
              <a:rPr lang="ru-RU" sz="1200" b="0" i="0" u="none" strike="noStrike" baseline="0" dirty="0">
                <a:latin typeface="Times New Roman" panose="02020603050405020304" pitchFamily="18" charset="0"/>
              </a:rPr>
              <a:t>7. Решения Съезда Профсоюза принимаются в форме постановлений. Заседания Съезда Профсоюза стенографируются и протоколируются, срок текущего хранения стенограмм и протоколов – не менее 5 лет с последующей передачей в архив. </a:t>
            </a:r>
          </a:p>
          <a:p>
            <a:r>
              <a:rPr lang="ru-RU" sz="1200" b="0" i="0" u="none" strike="noStrike" baseline="0" dirty="0">
                <a:latin typeface="Times New Roman" panose="02020603050405020304" pitchFamily="18" charset="0"/>
              </a:rPr>
              <a:t>8. Внеочередной Съезд Профсоюза созывается Центральным Советом Профсоюза по собственной инициативе или по требованию конференций не менее одной трети региональных (межрегиональных) организаций Профсоюза. </a:t>
            </a:r>
            <a:endParaRPr lang="ru-RU" dirty="0"/>
          </a:p>
        </p:txBody>
      </p:sp>
      <p:sp>
        <p:nvSpPr>
          <p:cNvPr id="4" name="Номер слайда 3"/>
          <p:cNvSpPr>
            <a:spLocks noGrp="1"/>
          </p:cNvSpPr>
          <p:nvPr>
            <p:ph type="sldNum" sz="quarter" idx="5"/>
          </p:nvPr>
        </p:nvSpPr>
        <p:spPr/>
        <p:txBody>
          <a:bodyPr/>
          <a:lstStyle/>
          <a:p>
            <a:fld id="{4CF27FAF-CF5C-40AA-9E29-2856582C9030}" type="slidenum">
              <a:rPr lang="ru-RU" smtClean="0"/>
              <a:t>7</a:t>
            </a:fld>
            <a:endParaRPr lang="ru-RU"/>
          </a:p>
        </p:txBody>
      </p:sp>
    </p:spTree>
    <p:extLst>
      <p:ext uri="{BB962C8B-B14F-4D97-AF65-F5344CB8AC3E}">
        <p14:creationId xmlns:p14="http://schemas.microsoft.com/office/powerpoint/2010/main" val="1868792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800" b="1" i="0" u="none" strike="noStrike" baseline="0" dirty="0">
                <a:solidFill>
                  <a:srgbClr val="000000"/>
                </a:solidFill>
                <a:latin typeface="Times New Roman" panose="02020603050405020304" pitchFamily="18" charset="0"/>
              </a:rPr>
              <a:t>Статья 50. Центральный Совет Профсоюза </a:t>
            </a:r>
            <a:endParaRPr lang="ru-RU" sz="1800" b="0" i="0" u="none" strike="noStrike" baseline="0" dirty="0">
              <a:solidFill>
                <a:srgbClr val="000000"/>
              </a:solidFill>
              <a:latin typeface="Times New Roman" panose="02020603050405020304" pitchFamily="18" charset="0"/>
            </a:endParaRPr>
          </a:p>
          <a:p>
            <a:r>
              <a:rPr lang="ru-RU" sz="1800" b="0" i="0" u="none" strike="noStrike" baseline="0" dirty="0">
                <a:solidFill>
                  <a:srgbClr val="000000"/>
                </a:solidFill>
                <a:latin typeface="Times New Roman" panose="02020603050405020304" pitchFamily="18" charset="0"/>
              </a:rPr>
              <a:t>1. Выборным коллегиальным постоянно действующим руководящим органом Профсоюза является Центральный Совет Профсоюза. </a:t>
            </a:r>
          </a:p>
          <a:p>
            <a:r>
              <a:rPr lang="ru-RU" sz="1800" b="0" i="0" u="none" strike="noStrike" baseline="0" dirty="0">
                <a:solidFill>
                  <a:srgbClr val="000000"/>
                </a:solidFill>
                <a:latin typeface="Times New Roman" panose="02020603050405020304" pitchFamily="18" charset="0"/>
              </a:rPr>
              <a:t>2. Центральный Совет Профсоюза подотчетен Съезду Профсоюза. </a:t>
            </a:r>
          </a:p>
          <a:p>
            <a:r>
              <a:rPr lang="ru-RU" sz="1800" b="0" i="0" u="none" strike="noStrike" baseline="0" dirty="0">
                <a:solidFill>
                  <a:srgbClr val="000000"/>
                </a:solidFill>
                <a:latin typeface="Times New Roman" panose="02020603050405020304" pitchFamily="18" charset="0"/>
              </a:rPr>
              <a:t>3. Срок полномочий Центрального Совета Профсоюза – 5 лет. 75 </a:t>
            </a:r>
          </a:p>
          <a:p>
            <a:endParaRPr lang="ru-RU" sz="1800" b="0" i="0" u="none" strike="noStrike" baseline="0" dirty="0">
              <a:latin typeface="Times New Roman" panose="02020603050405020304" pitchFamily="18" charset="0"/>
            </a:endParaRPr>
          </a:p>
          <a:p>
            <a:r>
              <a:rPr lang="ru-RU" sz="1800" b="0" i="0" u="none" strike="noStrike" baseline="0" dirty="0">
                <a:latin typeface="Times New Roman" panose="02020603050405020304" pitchFamily="18" charset="0"/>
              </a:rPr>
              <a:t>4. Заседания Центрального Совета Профсоюза проводятся по мере необходимости, но не реже одного раза в год. </a:t>
            </a:r>
          </a:p>
          <a:p>
            <a:r>
              <a:rPr lang="ru-RU" sz="1800" b="0" i="0" u="none" strike="noStrike" baseline="0" dirty="0">
                <a:latin typeface="Times New Roman" panose="02020603050405020304" pitchFamily="18" charset="0"/>
              </a:rPr>
              <a:t>5. Центральный Совет Профсоюза: </a:t>
            </a:r>
          </a:p>
          <a:p>
            <a:r>
              <a:rPr lang="ru-RU" sz="1800" b="0" i="0" u="none" strike="noStrike" baseline="0" dirty="0">
                <a:latin typeface="Times New Roman" panose="02020603050405020304" pitchFamily="18" charset="0"/>
              </a:rPr>
              <a:t>5.1. Вносит предложение на рассмотрение Съезда Профсоюза об избрании и досрочном прекращении полномочий Председателя Профсоюза, принимает решение о досрочном прекращении полномочий Председателя Профсоюза в случаях, предусмотренных законодательством Российской Федерации и настоящим Уставом Профсоюза. </a:t>
            </a:r>
          </a:p>
          <a:p>
            <a:r>
              <a:rPr lang="ru-RU" sz="1800" b="0" i="0" u="none" strike="noStrike" baseline="0" dirty="0">
                <a:latin typeface="Times New Roman" panose="02020603050405020304" pitchFamily="18" charset="0"/>
              </a:rPr>
              <a:t>5.2. Утверждает порядок выдвижения кандидатур для избрания Председателем Профсоюза. </a:t>
            </a:r>
          </a:p>
          <a:p>
            <a:r>
              <a:rPr lang="ru-RU" sz="1800" b="0" i="0" u="none" strike="noStrike" baseline="0" dirty="0">
                <a:latin typeface="Times New Roman" panose="02020603050405020304" pitchFamily="18" charset="0"/>
              </a:rPr>
              <a:t>5.3. Предлагает кандидатуру (кандидатуры) на должность Председателя Профсоюза. </a:t>
            </a:r>
          </a:p>
          <a:p>
            <a:r>
              <a:rPr lang="ru-RU" sz="1800" b="0" i="0" u="none" strike="noStrike" baseline="0" dirty="0">
                <a:latin typeface="Times New Roman" panose="02020603050405020304" pitchFamily="18" charset="0"/>
              </a:rPr>
              <a:t>5.4. Избирает по предложению Председателя Профсоюза заместителя (заместителей) Председателя Профсоюза. </a:t>
            </a:r>
          </a:p>
          <a:p>
            <a:r>
              <a:rPr lang="ru-RU" sz="1800" b="0" i="0" u="none" strike="noStrike" baseline="0" dirty="0">
                <a:latin typeface="Times New Roman" panose="02020603050405020304" pitchFamily="18" charset="0"/>
              </a:rPr>
              <a:t>5.5. Утверждает составы постоянных комиссий Центрального Совета Профсоюза и перечень советов при Центральном Совете Профсоюза. </a:t>
            </a:r>
          </a:p>
          <a:p>
            <a:r>
              <a:rPr lang="ru-RU" sz="1800" b="0" i="0" u="none" strike="noStrike" baseline="0" dirty="0">
                <a:latin typeface="Times New Roman" panose="02020603050405020304" pitchFamily="18" charset="0"/>
              </a:rPr>
              <a:t>5.6. Устанавливает размер отчисления членских профсоюзных взносов на осуществление деятельности органов Профсоюза. </a:t>
            </a:r>
          </a:p>
          <a:p>
            <a:r>
              <a:rPr lang="ru-RU" sz="1800" b="0" i="0" u="none" strike="noStrike" baseline="0" dirty="0">
                <a:latin typeface="Times New Roman" panose="02020603050405020304" pitchFamily="18" charset="0"/>
              </a:rPr>
              <a:t>5.7. Может устанавливать примерные нормативы отчислений членских профсоюзных взносов по организационной структуре Профсоюза. </a:t>
            </a:r>
          </a:p>
          <a:p>
            <a:r>
              <a:rPr lang="ru-RU" sz="1800" b="0" i="0" u="none" strike="noStrike" baseline="0" dirty="0">
                <a:latin typeface="Times New Roman" panose="02020603050405020304" pitchFamily="18" charset="0"/>
              </a:rPr>
              <a:t>5.8. Утверждает смету доходов и расходов на календарный год, исполнение сметы доходов и расходов, годовой бухгалтерский (финансовый) отчет и обеспечивает их гласность. </a:t>
            </a:r>
          </a:p>
          <a:p>
            <a:r>
              <a:rPr lang="ru-RU" sz="1800" b="0" i="0" u="none" strike="noStrike" baseline="0" dirty="0">
                <a:latin typeface="Times New Roman" panose="02020603050405020304" pitchFamily="18" charset="0"/>
              </a:rPr>
              <a:t>5.9. Осуществляет надзор за исполнением сметы доходов и расходов и составлением годовой бухгалтерской (финансовой) отчетности. </a:t>
            </a:r>
          </a:p>
          <a:p>
            <a:r>
              <a:rPr lang="ru-RU" sz="1800" b="0" i="0" u="none" strike="noStrike" baseline="0" dirty="0">
                <a:latin typeface="Times New Roman" panose="02020603050405020304" pitchFamily="18" charset="0"/>
              </a:rPr>
              <a:t>5.10. Созывает Съезд Профсоюза и вносит предложения по повестке дня, дате, времени и месту его проведения. </a:t>
            </a:r>
          </a:p>
          <a:p>
            <a:r>
              <a:rPr lang="ru-RU" sz="1800" b="0" i="0" u="none" strike="noStrike" baseline="0" dirty="0">
                <a:latin typeface="Times New Roman" panose="02020603050405020304" pitchFamily="18" charset="0"/>
              </a:rPr>
              <a:t>5.11. Устанавливает норму представительства и порядок избрания делегатов на Съезд Профсоюза. </a:t>
            </a:r>
          </a:p>
          <a:p>
            <a:r>
              <a:rPr lang="ru-RU" sz="1800" b="0" i="0" u="none" strike="noStrike" baseline="0" dirty="0">
                <a:latin typeface="Times New Roman" panose="02020603050405020304" pitchFamily="18" charset="0"/>
              </a:rPr>
              <a:t>5.12. Информирует организации Профсоюза о своей деятельности. </a:t>
            </a:r>
          </a:p>
          <a:p>
            <a:r>
              <a:rPr lang="ru-RU" sz="1800" b="0" i="0" u="none" strike="noStrike" baseline="0" dirty="0">
                <a:latin typeface="Times New Roman" panose="02020603050405020304" pitchFamily="18" charset="0"/>
              </a:rPr>
              <a:t>5.13. Заслушивает информацию о работе Исполнительного комитета Профсоюза, его постоянных комиссий и советов, Председателя Профсоюза. </a:t>
            </a:r>
          </a:p>
          <a:p>
            <a:r>
              <a:rPr lang="ru-RU" sz="1800" b="0" i="0" u="none" strike="noStrike" baseline="0" dirty="0">
                <a:latin typeface="Times New Roman" panose="02020603050405020304" pitchFamily="18" charset="0"/>
              </a:rPr>
              <a:t>5.14. Контролирует своевременность и полноту поступлений членских профсоюзных взносов по организационной структуре Профсоюза. </a:t>
            </a:r>
          </a:p>
          <a:p>
            <a:r>
              <a:rPr lang="ru-RU" sz="1800" b="0" i="0" u="none" strike="noStrike" baseline="0" dirty="0">
                <a:latin typeface="Times New Roman" panose="02020603050405020304" pitchFamily="18" charset="0"/>
              </a:rPr>
              <a:t>5.15. Утверждает нормативные документы Профсоюза, определяющие порядок деятельности организаций Профсоюза и их органов в соответствии с решениями Съезда Профсоюза и в случаях, предусмотренных настоящим Уставом Профсоюза. </a:t>
            </a:r>
          </a:p>
          <a:p>
            <a:r>
              <a:rPr lang="ru-RU" sz="1800" b="0" i="0" u="none" strike="noStrike" baseline="0" dirty="0">
                <a:latin typeface="Times New Roman" panose="02020603050405020304" pitchFamily="18" charset="0"/>
              </a:rPr>
              <a:t>5.16. Отстаивает в органах законодательной, исполнительной и судебной власти права и интересы членов Профсоюза. 76 </a:t>
            </a:r>
          </a:p>
          <a:p>
            <a:endParaRPr lang="ru-RU" sz="1800" b="0" i="0" u="none" strike="noStrike" baseline="0" dirty="0">
              <a:latin typeface="Times New Roman" panose="02020603050405020304" pitchFamily="18" charset="0"/>
            </a:endParaRPr>
          </a:p>
          <a:p>
            <a:r>
              <a:rPr lang="ru-RU" sz="1800" b="0" i="0" u="none" strike="noStrike" baseline="0" dirty="0">
                <a:latin typeface="Times New Roman" panose="02020603050405020304" pitchFamily="18" charset="0"/>
              </a:rPr>
              <a:t>5.17. Контролирует выполнение решений Съезда Профсоюза, настоящего Устава Профсоюза. </a:t>
            </a:r>
          </a:p>
          <a:p>
            <a:r>
              <a:rPr lang="ru-RU" sz="1800" b="0" i="0" u="none" strike="noStrike" baseline="0" dirty="0">
                <a:latin typeface="Times New Roman" panose="02020603050405020304" pitchFamily="18" charset="0"/>
              </a:rPr>
              <a:t>5.18. Осуществляет деятельность по реализации уставных задач и решений Съезда Профсоюза. </a:t>
            </a:r>
          </a:p>
          <a:p>
            <a:r>
              <a:rPr lang="ru-RU" sz="1800" b="0" i="0" u="none" strike="noStrike" baseline="0" dirty="0">
                <a:latin typeface="Times New Roman" panose="02020603050405020304" pitchFamily="18" charset="0"/>
              </a:rPr>
              <a:t>5.19. Принимает решения о вступлении в общероссийские и международные объединения профсоюзов (ассоциации), международные организации и выходе из них. </a:t>
            </a:r>
          </a:p>
          <a:p>
            <a:r>
              <a:rPr lang="ru-RU" sz="1800" b="0" i="0" u="none" strike="noStrike" baseline="0" dirty="0">
                <a:latin typeface="Times New Roman" panose="02020603050405020304" pitchFamily="18" charset="0"/>
              </a:rPr>
              <a:t>5.20. Принимает решение о создании Профсоюзом других юридических лиц, об участии Профсоюза в других юридических лицах. </a:t>
            </a:r>
          </a:p>
          <a:p>
            <a:r>
              <a:rPr lang="ru-RU" sz="1800" b="0" i="0" u="none" strike="noStrike" baseline="0" dirty="0">
                <a:latin typeface="Times New Roman" panose="02020603050405020304" pitchFamily="18" charset="0"/>
              </a:rPr>
              <a:t>5.21. Осуществляет другие полномочия, в том числе делегированные Съездом Профсоюза. </a:t>
            </a:r>
          </a:p>
          <a:p>
            <a:r>
              <a:rPr lang="ru-RU" sz="1800" b="0" i="0" u="none" strike="noStrike" baseline="0" dirty="0">
                <a:latin typeface="Times New Roman" panose="02020603050405020304" pitchFamily="18" charset="0"/>
              </a:rPr>
              <a:t>5.22. Вопросы, предусмотренные пунктами 5.1 – 5.13, 5.21 статьи 50 настоящего Устава Профсоюза не могут быть переданы Центральным Советом Профсоюза для решения другим органам Профсоюза. </a:t>
            </a:r>
          </a:p>
          <a:p>
            <a:r>
              <a:rPr lang="ru-RU" sz="1800" b="0" i="0" u="none" strike="noStrike" baseline="0" dirty="0">
                <a:latin typeface="Times New Roman" panose="02020603050405020304" pitchFamily="18" charset="0"/>
              </a:rPr>
              <a:t>5.23. Может делегировать отдельные полномочия Исполнительному комитету Профсоюза, за исключением полномочий, предусмотренных пунктом 5.22 статьи 50 настоящего Устава Профсоюза. </a:t>
            </a:r>
          </a:p>
          <a:p>
            <a:r>
              <a:rPr lang="ru-RU" sz="1800" b="0" i="0" u="none" strike="noStrike" baseline="0" dirty="0">
                <a:latin typeface="Times New Roman" panose="02020603050405020304" pitchFamily="18" charset="0"/>
              </a:rPr>
              <a:t>6. Заседания Центрального Совета Профсоюза правомочны при участии в них более половины членов. </a:t>
            </a:r>
          </a:p>
          <a:p>
            <a:r>
              <a:rPr lang="ru-RU" sz="1800" b="0" i="0" u="none" strike="noStrike" baseline="0" dirty="0">
                <a:latin typeface="Times New Roman" panose="02020603050405020304" pitchFamily="18" charset="0"/>
              </a:rPr>
              <a:t>Решения на заседаниях Центрального Совета Профсоюза принимаются большинством голосов присутствующих при наличии кворума, если иное не предусмотрено настоящим Уставом Профсоюза. </a:t>
            </a:r>
          </a:p>
          <a:p>
            <a:r>
              <a:rPr lang="ru-RU" sz="1800" b="0" i="0" u="none" strike="noStrike" baseline="0" dirty="0">
                <a:latin typeface="Times New Roman" panose="02020603050405020304" pitchFamily="18" charset="0"/>
              </a:rPr>
              <a:t>Регламент и форма голосования (открытое, тайное) определяются Центральным Советом Профсоюза. </a:t>
            </a:r>
          </a:p>
          <a:p>
            <a:r>
              <a:rPr lang="ru-RU" sz="1800" b="0" i="0" u="none" strike="noStrike" baseline="0" dirty="0">
                <a:latin typeface="Times New Roman" panose="02020603050405020304" pitchFamily="18" charset="0"/>
              </a:rPr>
              <a:t>7. Заседания Центрального Совета Профсоюза ведет Председатель Профсоюза, а в его отсутствие – заместитель Председателя Профсоюза. </a:t>
            </a:r>
          </a:p>
          <a:p>
            <a:r>
              <a:rPr lang="ru-RU" sz="1800" b="0" i="0" u="none" strike="noStrike" baseline="0" dirty="0">
                <a:latin typeface="Times New Roman" panose="02020603050405020304" pitchFamily="18" charset="0"/>
              </a:rPr>
              <a:t>8. Председатель Профсоюза, заместитель (заместители) Председателя Профсоюза входят в состав Центрального Совета Профсоюза. </a:t>
            </a:r>
          </a:p>
          <a:p>
            <a:r>
              <a:rPr lang="ru-RU" sz="1800" b="0" i="0" u="none" strike="noStrike" baseline="0" dirty="0">
                <a:latin typeface="Times New Roman" panose="02020603050405020304" pitchFamily="18" charset="0"/>
              </a:rPr>
              <a:t>9. Решения Центрального Совета Профсоюза принимаются в форме постановлений. Заседания протоколируются, срок текущего хранения протоколов – не менее 5 лет, с последующей передачей в архив. </a:t>
            </a:r>
          </a:p>
          <a:p>
            <a:r>
              <a:rPr lang="ru-RU" sz="1800" b="0" i="0" u="none" strike="noStrike" baseline="0" dirty="0">
                <a:latin typeface="Times New Roman" panose="02020603050405020304" pitchFamily="18" charset="0"/>
              </a:rPr>
              <a:t>10. Внеочередное заседание Центрального Совета Профсоюза созывается Исполнительным комитетом Профсоюза по собственной инициативе, по требованию не менее одной трети членов Центрального Совета Профсоюза. </a:t>
            </a:r>
            <a:endParaRPr lang="ru-RU" dirty="0"/>
          </a:p>
        </p:txBody>
      </p:sp>
      <p:sp>
        <p:nvSpPr>
          <p:cNvPr id="4" name="Номер слайда 3"/>
          <p:cNvSpPr>
            <a:spLocks noGrp="1"/>
          </p:cNvSpPr>
          <p:nvPr>
            <p:ph type="sldNum" sz="quarter" idx="5"/>
          </p:nvPr>
        </p:nvSpPr>
        <p:spPr/>
        <p:txBody>
          <a:bodyPr/>
          <a:lstStyle/>
          <a:p>
            <a:fld id="{4CF27FAF-CF5C-40AA-9E29-2856582C9030}" type="slidenum">
              <a:rPr lang="ru-RU" smtClean="0"/>
              <a:t>8</a:t>
            </a:fld>
            <a:endParaRPr lang="ru-RU"/>
          </a:p>
        </p:txBody>
      </p:sp>
    </p:spTree>
    <p:extLst>
      <p:ext uri="{BB962C8B-B14F-4D97-AF65-F5344CB8AC3E}">
        <p14:creationId xmlns:p14="http://schemas.microsoft.com/office/powerpoint/2010/main" val="1120536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800" b="1" i="0" u="none" strike="noStrike" baseline="0" dirty="0">
                <a:solidFill>
                  <a:srgbClr val="000000"/>
                </a:solidFill>
                <a:latin typeface="Times New Roman" panose="02020603050405020304" pitchFamily="18" charset="0"/>
              </a:rPr>
              <a:t>Статья 51. Исполнительный комитет Профсоюза </a:t>
            </a:r>
            <a:endParaRPr lang="ru-RU" sz="1800" b="0" i="0" u="none" strike="noStrike" baseline="0" dirty="0">
              <a:solidFill>
                <a:srgbClr val="000000"/>
              </a:solidFill>
              <a:latin typeface="Times New Roman" panose="02020603050405020304" pitchFamily="18" charset="0"/>
            </a:endParaRPr>
          </a:p>
          <a:p>
            <a:r>
              <a:rPr lang="ru-RU" sz="1800" b="0" i="0" u="none" strike="noStrike" baseline="0" dirty="0">
                <a:solidFill>
                  <a:srgbClr val="000000"/>
                </a:solidFill>
                <a:latin typeface="Times New Roman" panose="02020603050405020304" pitchFamily="18" charset="0"/>
              </a:rPr>
              <a:t>1. Выборным коллегиальным постоянно действующим исполнительным органом Профсоюза является Исполнительный комитет Профсоюза. </a:t>
            </a:r>
          </a:p>
          <a:p>
            <a:r>
              <a:rPr lang="ru-RU" sz="1800" b="0" i="0" u="none" strike="noStrike" baseline="0" dirty="0">
                <a:solidFill>
                  <a:srgbClr val="000000"/>
                </a:solidFill>
                <a:latin typeface="Times New Roman" panose="02020603050405020304" pitchFamily="18" charset="0"/>
              </a:rPr>
              <a:t>2. Исполнительный комитет Профсоюза избирается из членов Центрального Совета Профсоюза. 77 </a:t>
            </a:r>
          </a:p>
          <a:p>
            <a:endParaRPr lang="ru-RU" sz="1800" b="0" i="0" u="none" strike="noStrike" baseline="0" dirty="0">
              <a:latin typeface="Times New Roman" panose="02020603050405020304" pitchFamily="18" charset="0"/>
            </a:endParaRPr>
          </a:p>
          <a:p>
            <a:r>
              <a:rPr lang="ru-RU" sz="1800" b="0" i="0" u="none" strike="noStrike" baseline="0" dirty="0">
                <a:latin typeface="Times New Roman" panose="02020603050405020304" pitchFamily="18" charset="0"/>
              </a:rPr>
              <a:t>3. Исполнительный комитет Профсоюза подотчетен Съезду Профсоюза, Центральному Совету Профсоюза. </a:t>
            </a:r>
          </a:p>
          <a:p>
            <a:r>
              <a:rPr lang="ru-RU" sz="1800" b="0" i="0" u="none" strike="noStrike" baseline="0" dirty="0">
                <a:latin typeface="Times New Roman" panose="02020603050405020304" pitchFamily="18" charset="0"/>
              </a:rPr>
              <a:t>4. Срок полномочий Исполнительного комитета Профсоюза – 5 лет. </a:t>
            </a:r>
          </a:p>
          <a:p>
            <a:r>
              <a:rPr lang="ru-RU" sz="1800" b="0" i="0" u="none" strike="noStrike" baseline="0" dirty="0">
                <a:latin typeface="Times New Roman" panose="02020603050405020304" pitchFamily="18" charset="0"/>
              </a:rPr>
              <a:t>5. Заседания Исполнительного комитета Профсоюза созываются Председателем Профсоюза по мере необходимости, но не реже одного раза в три месяца, либо по требованию не менее одной трети его членов. </a:t>
            </a:r>
          </a:p>
          <a:p>
            <a:r>
              <a:rPr lang="ru-RU" sz="1800" b="0" i="0" u="none" strike="noStrike" baseline="0" dirty="0">
                <a:latin typeface="Times New Roman" panose="02020603050405020304" pitchFamily="18" charset="0"/>
              </a:rPr>
              <a:t>6. Исполнительный комитет Профсоюза: </a:t>
            </a:r>
          </a:p>
          <a:p>
            <a:r>
              <a:rPr lang="ru-RU" sz="1800" b="0" i="0" u="none" strike="noStrike" baseline="0" dirty="0">
                <a:latin typeface="Times New Roman" panose="02020603050405020304" pitchFamily="18" charset="0"/>
              </a:rPr>
              <a:t>6.1. Созывает заседания Центрального Совета Профсоюза, вносит предложения по повестке дня, дате, времени и месту его проведения. </a:t>
            </a:r>
          </a:p>
          <a:p>
            <a:r>
              <a:rPr lang="ru-RU" sz="1800" b="0" i="0" u="none" strike="noStrike" baseline="0" dirty="0">
                <a:latin typeface="Times New Roman" panose="02020603050405020304" pitchFamily="18" charset="0"/>
              </a:rPr>
              <a:t>6.2. Организует выполнение решений Съезда Профсоюза, Центрального Совета Профсоюза, заслушивает отчеты председателей региональных (межрегиональных) организаций Профсоюза, территориальных организаций Профсоюза, первичных профсоюзных организаций. </a:t>
            </a:r>
          </a:p>
          <a:p>
            <a:r>
              <a:rPr lang="ru-RU" sz="1800" b="0" i="0" u="none" strike="noStrike" baseline="0" dirty="0">
                <a:latin typeface="Times New Roman" panose="02020603050405020304" pitchFamily="18" charset="0"/>
              </a:rPr>
              <a:t>6.3. Представляет в органах законодательной, исполнительной и судебной власти права и интересы членов Профсоюза в соответствии с целями и задачами, определенными настоящим Уставом Профсоюза. </a:t>
            </a:r>
          </a:p>
          <a:p>
            <a:r>
              <a:rPr lang="ru-RU" sz="1800" b="0" i="0" u="none" strike="noStrike" baseline="0" dirty="0">
                <a:latin typeface="Times New Roman" panose="02020603050405020304" pitchFamily="18" charset="0"/>
              </a:rPr>
              <a:t>6.4. Требует отмены решений государственных и иных органов и организаций, принятых в нарушение законодательства Российской Федерации и ущемляющих права и интересы членов Профсоюза, профсоюзных организаций, Профсоюза. </a:t>
            </a:r>
          </a:p>
          <a:p>
            <a:r>
              <a:rPr lang="ru-RU" sz="1800" b="0" i="0" u="none" strike="noStrike" baseline="0" dirty="0">
                <a:latin typeface="Times New Roman" panose="02020603050405020304" pitchFamily="18" charset="0"/>
              </a:rPr>
              <a:t>6.5. Вносит предложения и участвует в разработке Генерального соглашения между общероссийскими объединениями профсоюзов, общероссийскими объединениями работодателей и Правительством Российской Федерации, других соглашений. </a:t>
            </a:r>
          </a:p>
          <a:p>
            <a:r>
              <a:rPr lang="ru-RU" sz="1800" b="0" i="0" u="none" strike="noStrike" baseline="0" dirty="0">
                <a:latin typeface="Times New Roman" panose="02020603050405020304" pitchFamily="18" charset="0"/>
              </a:rPr>
              <a:t>6.6. Рассматривает вопросы, связанные с заключением отраслевого соглашения, иных соглашений, осуществлением контроля за их выполнением. </a:t>
            </a:r>
          </a:p>
          <a:p>
            <a:r>
              <a:rPr lang="ru-RU" sz="1800" b="0" i="0" u="none" strike="noStrike" baseline="0" dirty="0">
                <a:latin typeface="Times New Roman" panose="02020603050405020304" pitchFamily="18" charset="0"/>
              </a:rPr>
              <a:t>6.7. Вносит предложения по вопросам, касающимся социально-трудовых, профессиональных прав и интересов работников и обучающихся, в органы законодательной и исполнительной власти, в органы государственного надзора и контроля. </a:t>
            </a:r>
          </a:p>
          <a:p>
            <a:r>
              <a:rPr lang="ru-RU" sz="1800" b="0" i="0" u="none" strike="noStrike" baseline="0" dirty="0">
                <a:latin typeface="Times New Roman" panose="02020603050405020304" pitchFamily="18" charset="0"/>
              </a:rPr>
              <a:t>6.8. Координирует деятельность региональных (межрегиональных) организаций Профсоюза по достижению целей Профсоюза в соответствии с предметом и видами его деятельности, определенных в настоящем Уставе Профсоюза, выполнению решений выборных органов Профсоюза, осуществляет контроль за реализацией уставных норм, проводит общероссийские мероприятия Профсоюза. </a:t>
            </a:r>
          </a:p>
          <a:p>
            <a:r>
              <a:rPr lang="ru-RU" sz="1800" b="0" i="0" u="none" strike="noStrike" baseline="0" dirty="0">
                <a:latin typeface="Times New Roman" panose="02020603050405020304" pitchFamily="18" charset="0"/>
              </a:rPr>
              <a:t>6.9. В порядке, установленном законодательством Российской Федерации, принимает решения о проведении массовых акций, выдвигает и направляет работодателям или их представителям требования, участвует в формировании и работе примирительных органов, объявляет и возглавляет забастовки, принимает решения об их приостановке, возобновлении и прекращении, а также координирует эти действия. 78 </a:t>
            </a:r>
          </a:p>
          <a:p>
            <a:endParaRPr lang="ru-RU" sz="1800" b="0" i="0" u="none" strike="noStrike" baseline="0" dirty="0">
              <a:latin typeface="Times New Roman" panose="02020603050405020304" pitchFamily="18" charset="0"/>
            </a:endParaRPr>
          </a:p>
          <a:p>
            <a:r>
              <a:rPr lang="ru-RU" sz="1800" b="0" i="0" u="none" strike="noStrike" baseline="0" dirty="0">
                <a:latin typeface="Times New Roman" panose="02020603050405020304" pitchFamily="18" charset="0"/>
              </a:rPr>
              <a:t>6.10. Осуществляет контроль за соблюдением трудового законодательства, включая законодательство об охране труда, других отраслей законодательства в социальной сфере. </a:t>
            </a:r>
          </a:p>
          <a:p>
            <a:r>
              <a:rPr lang="ru-RU" sz="1800" b="0" i="0" u="none" strike="noStrike" baseline="0" dirty="0">
                <a:latin typeface="Times New Roman" panose="02020603050405020304" pitchFamily="18" charset="0"/>
              </a:rPr>
              <a:t>6.11. Принимает решение об участии в выборных кампаниях в соответствии с законодательством Российской Федерации. </a:t>
            </a:r>
          </a:p>
          <a:p>
            <a:r>
              <a:rPr lang="ru-RU" sz="1800" b="0" i="0" u="none" strike="noStrike" baseline="0" dirty="0">
                <a:latin typeface="Times New Roman" panose="02020603050405020304" pitchFamily="18" charset="0"/>
              </a:rPr>
              <a:t>6.12. Оказывает практическую и методическую помощь организациям Профсоюза, обобщает и распространяет опыт. </a:t>
            </a:r>
          </a:p>
          <a:p>
            <a:r>
              <a:rPr lang="ru-RU" sz="1800" b="0" i="0" u="none" strike="noStrike" baseline="0" dirty="0">
                <a:latin typeface="Times New Roman" panose="02020603050405020304" pitchFamily="18" charset="0"/>
              </a:rPr>
              <a:t>6.13. Осуществляет подбор кадров, утверждает резерв и может вносить предложения по кандидатурам на должность председателей региональных (межрегиональных) организаций Профсоюза. </a:t>
            </a:r>
          </a:p>
          <a:p>
            <a:r>
              <a:rPr lang="ru-RU" sz="1800" b="0" i="0" u="none" strike="noStrike" baseline="0" dirty="0">
                <a:latin typeface="Times New Roman" panose="02020603050405020304" pitchFamily="18" charset="0"/>
              </a:rPr>
              <a:t>6.14. Организует и координирует работу по обучению и повышению квалификации профсоюзных кадров, резерва и актива. </a:t>
            </a:r>
          </a:p>
          <a:p>
            <a:r>
              <a:rPr lang="ru-RU" sz="1800" b="0" i="0" u="none" strike="noStrike" baseline="0" dirty="0">
                <a:latin typeface="Times New Roman" panose="02020603050405020304" pitchFamily="18" charset="0"/>
              </a:rPr>
              <a:t>6.15. Формирует профсоюзную сторону отраслевой комиссии с полномочиями по разработке отраслевого соглашения и участию в переговорах. </a:t>
            </a:r>
          </a:p>
          <a:p>
            <a:r>
              <a:rPr lang="ru-RU" sz="1800" b="0" i="0" u="none" strike="noStrike" baseline="0" dirty="0">
                <a:latin typeface="Times New Roman" panose="02020603050405020304" pitchFamily="18" charset="0"/>
              </a:rPr>
              <a:t>6.16. Заключает отраслевое соглашение, иные соглашения, осуществляет контроль за их выполнением. </a:t>
            </a:r>
          </a:p>
          <a:p>
            <a:r>
              <a:rPr lang="ru-RU" sz="1800" b="0" i="0" u="none" strike="noStrike" baseline="0" dirty="0">
                <a:latin typeface="Times New Roman" panose="02020603050405020304" pitchFamily="18" charset="0"/>
              </a:rPr>
              <a:t>6.17. Утверждает нормативные документы Профсоюза, определяющие порядок деятельности организаций Профсоюза и их органов в соответствии с решениями Съезда Профсоюза, Центрального Совета Профсоюза и в случаях, предусмотренных настоящим Уставом Профсоюза. </a:t>
            </a:r>
          </a:p>
          <a:p>
            <a:r>
              <a:rPr lang="ru-RU" sz="1800" b="0" i="0" u="none" strike="noStrike" baseline="0" dirty="0">
                <a:latin typeface="Times New Roman" panose="02020603050405020304" pitchFamily="18" charset="0"/>
              </a:rPr>
              <a:t>6.18. Утверждает порядок подготовки и проведения отчетов и выборов в организациях Профсоюза, устанавливает единые сроки их проведения. </a:t>
            </a:r>
          </a:p>
          <a:p>
            <a:r>
              <a:rPr lang="ru-RU" sz="1800" b="0" i="0" u="none" strike="noStrike" baseline="0" dirty="0">
                <a:latin typeface="Times New Roman" panose="02020603050405020304" pitchFamily="18" charset="0"/>
              </a:rPr>
              <a:t>6.19. Принимает решения о проведении и координации коллективных действий (акций), забастовок. </a:t>
            </a:r>
          </a:p>
          <a:p>
            <a:r>
              <a:rPr lang="ru-RU" sz="1800" b="0" i="0" u="none" strike="noStrike" baseline="0" dirty="0">
                <a:latin typeface="Times New Roman" panose="02020603050405020304" pitchFamily="18" charset="0"/>
              </a:rPr>
              <a:t>6.20. Согласовывает отраслевой перечень минимума необходимых работ (услуг), выполняемых в период проведения забастовок. </a:t>
            </a:r>
          </a:p>
          <a:p>
            <a:r>
              <a:rPr lang="ru-RU" sz="1800" b="0" i="0" u="none" strike="noStrike" baseline="0" dirty="0">
                <a:latin typeface="Times New Roman" panose="02020603050405020304" pitchFamily="18" charset="0"/>
              </a:rPr>
              <a:t>6.21. Дает разъяснения положений настоящего Устава Профсоюза. </a:t>
            </a:r>
          </a:p>
          <a:p>
            <a:r>
              <a:rPr lang="ru-RU" sz="1800" b="0" i="0" u="none" strike="noStrike" baseline="0" dirty="0">
                <a:latin typeface="Times New Roman" panose="02020603050405020304" pitchFamily="18" charset="0"/>
              </a:rPr>
              <a:t>6.22. Обращается в региональную (межрегиональную) организацию Профсоюза с предложением о досрочном прекращении полномочий и освобождении от занимаемой должности председателя региональной (межрегиональной) организации Профсоюза по основаниям, предусмотренным законодательством Российской Федерации, и в случаях нарушения им настоящего Устава Профсоюза и решений выборных коллегиальных органов Профсоюза. </a:t>
            </a:r>
          </a:p>
          <a:p>
            <a:r>
              <a:rPr lang="ru-RU" sz="1800" b="0" i="0" u="none" strike="noStrike" baseline="0" dirty="0">
                <a:latin typeface="Times New Roman" panose="02020603050405020304" pitchFamily="18" charset="0"/>
              </a:rPr>
              <a:t>6.23. Направляет представителей для участия в управлении государственными фондами социальной направленности и иными фондами. </a:t>
            </a:r>
          </a:p>
          <a:p>
            <a:r>
              <a:rPr lang="ru-RU" sz="1800" b="0" i="0" u="none" strike="noStrike" baseline="0" dirty="0">
                <a:latin typeface="Times New Roman" panose="02020603050405020304" pitchFamily="18" charset="0"/>
              </a:rPr>
              <a:t>6.24. Распоряжается денежными средствами Профсоюза в соответствии с утвержденной Центральным Советом Профсоюза сметой, принимает решения о совершении сделок, связанных с приобретением или 79 </a:t>
            </a:r>
          </a:p>
          <a:p>
            <a:endParaRPr lang="ru-RU" sz="1800" b="0" i="0" u="none" strike="noStrike" baseline="0" dirty="0">
              <a:latin typeface="Times New Roman" panose="02020603050405020304" pitchFamily="18" charset="0"/>
            </a:endParaRPr>
          </a:p>
          <a:p>
            <a:r>
              <a:rPr lang="ru-RU" sz="1800" b="0" i="0" u="none" strike="noStrike" baseline="0" dirty="0">
                <a:latin typeface="Times New Roman" panose="02020603050405020304" pitchFamily="18" charset="0"/>
              </a:rPr>
              <a:t>отчуждением профсоюзного имущества. </a:t>
            </a:r>
          </a:p>
          <a:p>
            <a:r>
              <a:rPr lang="ru-RU" sz="1800" b="0" i="0" u="none" strike="noStrike" baseline="0" dirty="0">
                <a:latin typeface="Times New Roman" panose="02020603050405020304" pitchFamily="18" charset="0"/>
              </a:rPr>
              <a:t>6.25. Принимает Положение о нормативах численности и системе оплаты труда штатных работников аппаратов региональных (межрегиональных) организаций Профсоюза, примерное Положение о нормативах численности и системе оплаты труда штатных работников аппаратов первичных и территориальных организаций Профсоюза. </a:t>
            </a:r>
          </a:p>
          <a:p>
            <a:r>
              <a:rPr lang="ru-RU" sz="1800" b="0" i="0" u="none" strike="noStrike" baseline="0" dirty="0">
                <a:latin typeface="Times New Roman" panose="02020603050405020304" pitchFamily="18" charset="0"/>
              </a:rPr>
              <a:t>6.26. Принимает решение о создании региональных (межрегиональных) организаций в структуре Профсоюза, а также их реорганизации и ликвидации, организует работу по ведению реестра региональных (межрегиональных) организаций Профсоюза и Профсоюза. </a:t>
            </a:r>
          </a:p>
          <a:p>
            <a:r>
              <a:rPr lang="ru-RU" sz="1800" b="0" i="0" u="none" strike="noStrike" baseline="0" dirty="0">
                <a:latin typeface="Times New Roman" panose="02020603050405020304" pitchFamily="18" charset="0"/>
              </a:rPr>
              <a:t>6.27. Утверждает Положение о членском профсоюзном билете и учете членов Профсоюза. </a:t>
            </a:r>
          </a:p>
          <a:p>
            <a:r>
              <a:rPr lang="ru-RU" sz="1800" b="0" i="0" u="none" strike="noStrike" baseline="0" dirty="0">
                <a:latin typeface="Times New Roman" panose="02020603050405020304" pitchFamily="18" charset="0"/>
              </a:rPr>
              <a:t>6.28. Утверждает Перечни выплат, связанных с трудовой деятельностью работников и стипендий обучающихся, с которых уплачиваются и не уплачиваются членские профсоюзные взносы. </a:t>
            </a:r>
          </a:p>
          <a:p>
            <a:r>
              <a:rPr lang="ru-RU" sz="1800" b="0" i="0" u="none" strike="noStrike" baseline="0" dirty="0">
                <a:latin typeface="Times New Roman" panose="02020603050405020304" pitchFamily="18" charset="0"/>
              </a:rPr>
              <a:t>6.29. Регулярно информирует Центральный Совет Профсоюза о своей деятельности. </a:t>
            </a:r>
          </a:p>
          <a:p>
            <a:r>
              <a:rPr lang="ru-RU" sz="1800" b="0" i="0" u="none" strike="noStrike" baseline="0" dirty="0">
                <a:latin typeface="Times New Roman" panose="02020603050405020304" pitchFamily="18" charset="0"/>
              </a:rPr>
              <a:t>6.30. Учреждает награды Профсоюза, принимает решения о награждении членов Профсоюза, вносит предложения о награждении государственными, ведомственными и профсоюзными наградами членов Профсоюза. </a:t>
            </a:r>
          </a:p>
          <a:p>
            <a:r>
              <a:rPr lang="ru-RU" sz="1800" b="0" i="0" u="none" strike="noStrike" baseline="0" dirty="0">
                <a:latin typeface="Times New Roman" panose="02020603050405020304" pitchFamily="18" charset="0"/>
              </a:rPr>
              <a:t>6.31. Избирает делегатов на съезды общероссийских объединений организаций профсоюзов, иных объединений (ассоциаций). </a:t>
            </a:r>
          </a:p>
          <a:p>
            <a:r>
              <a:rPr lang="ru-RU" sz="1800" b="0" i="0" u="none" strike="noStrike" baseline="0" dirty="0">
                <a:latin typeface="Times New Roman" panose="02020603050405020304" pitchFamily="18" charset="0"/>
              </a:rPr>
              <a:t>6.32. Осуществляет иные полномочия, в том числе делегированные ему Центральным Советом Профсоюза. </a:t>
            </a:r>
          </a:p>
          <a:p>
            <a:r>
              <a:rPr lang="ru-RU" sz="1800" b="0" i="0" u="none" strike="noStrike" baseline="0" dirty="0">
                <a:latin typeface="Times New Roman" panose="02020603050405020304" pitchFamily="18" charset="0"/>
              </a:rPr>
              <a:t>7. Заседания Исполнительного комитета Профсоюза правомочны при участии в них более половины членов. </a:t>
            </a:r>
          </a:p>
          <a:p>
            <a:r>
              <a:rPr lang="ru-RU" sz="1800" b="0" i="0" u="none" strike="noStrike" baseline="0" dirty="0">
                <a:latin typeface="Times New Roman" panose="02020603050405020304" pitchFamily="18" charset="0"/>
              </a:rPr>
              <a:t>Решения на заседаниях Исполнительного комитета Профсоюза принимаются большинством голосов присутствующих, при наличии кворума, если иное не предусмотрено настоящим Уставом Профсоюза. </a:t>
            </a:r>
          </a:p>
          <a:p>
            <a:r>
              <a:rPr lang="ru-RU" sz="1800" b="0" i="0" u="none" strike="noStrike" baseline="0" dirty="0">
                <a:latin typeface="Times New Roman" panose="02020603050405020304" pitchFamily="18" charset="0"/>
              </a:rPr>
              <a:t>Регламент и форма голосования (открытое, тайное) определяются Исполнительным комитетом Профсоюза. </a:t>
            </a:r>
          </a:p>
          <a:p>
            <a:r>
              <a:rPr lang="ru-RU" sz="1800" b="0" i="0" u="none" strike="noStrike" baseline="0" dirty="0">
                <a:latin typeface="Times New Roman" panose="02020603050405020304" pitchFamily="18" charset="0"/>
              </a:rPr>
              <a:t>8. Заседание Исполнительного комитета Профсоюза ведет Председатель Профсоюза, а в его отсутствие – заместитель Председателя Профсоюза. </a:t>
            </a:r>
          </a:p>
          <a:p>
            <a:r>
              <a:rPr lang="ru-RU" sz="1800" b="0" i="0" u="none" strike="noStrike" baseline="0" dirty="0">
                <a:latin typeface="Times New Roman" panose="02020603050405020304" pitchFamily="18" charset="0"/>
              </a:rPr>
              <a:t>9. Председатель Профсоюза, заместитель (заместители) Председателя Профсоюза входят в состав Исполнительного комитета Профсоюза. </a:t>
            </a:r>
          </a:p>
          <a:p>
            <a:r>
              <a:rPr lang="ru-RU" sz="1800" b="0" i="0" u="none" strike="noStrike" baseline="0" dirty="0">
                <a:latin typeface="Times New Roman" panose="02020603050405020304" pitchFamily="18" charset="0"/>
              </a:rPr>
              <a:t>10. Решения Исполнительного комитета Профсоюза принимаются в форме постановлений. Заседания протоколируются, срок текущего хранения протоколов – не менее 5 лет с последующей передачей в архив. </a:t>
            </a:r>
            <a:endParaRPr lang="ru-RU" dirty="0"/>
          </a:p>
        </p:txBody>
      </p:sp>
      <p:sp>
        <p:nvSpPr>
          <p:cNvPr id="4" name="Номер слайда 3"/>
          <p:cNvSpPr>
            <a:spLocks noGrp="1"/>
          </p:cNvSpPr>
          <p:nvPr>
            <p:ph type="sldNum" sz="quarter" idx="5"/>
          </p:nvPr>
        </p:nvSpPr>
        <p:spPr/>
        <p:txBody>
          <a:bodyPr/>
          <a:lstStyle/>
          <a:p>
            <a:fld id="{4CF27FAF-CF5C-40AA-9E29-2856582C9030}" type="slidenum">
              <a:rPr lang="ru-RU" smtClean="0"/>
              <a:t>9</a:t>
            </a:fld>
            <a:endParaRPr lang="ru-RU"/>
          </a:p>
        </p:txBody>
      </p:sp>
    </p:spTree>
    <p:extLst>
      <p:ext uri="{BB962C8B-B14F-4D97-AF65-F5344CB8AC3E}">
        <p14:creationId xmlns:p14="http://schemas.microsoft.com/office/powerpoint/2010/main" val="4074351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800" b="1" i="0" u="none" strike="noStrike" baseline="0" dirty="0">
                <a:solidFill>
                  <a:srgbClr val="000000"/>
                </a:solidFill>
                <a:latin typeface="Times New Roman" panose="02020603050405020304" pitchFamily="18" charset="0"/>
              </a:rPr>
              <a:t>Статья 52. Председатель Профсоюза </a:t>
            </a:r>
            <a:r>
              <a:rPr lang="ru-RU" sz="1800" b="0" i="0" u="none" strike="noStrike" baseline="0" dirty="0">
                <a:solidFill>
                  <a:srgbClr val="000000"/>
                </a:solidFill>
                <a:latin typeface="Times New Roman" panose="02020603050405020304" pitchFamily="18" charset="0"/>
              </a:rPr>
              <a:t>80 </a:t>
            </a:r>
          </a:p>
          <a:p>
            <a:endParaRPr lang="ru-RU" sz="1800" b="0" i="0" u="none" strike="noStrike" baseline="0" dirty="0">
              <a:latin typeface="Times New Roman" panose="02020603050405020304" pitchFamily="18" charset="0"/>
            </a:endParaRPr>
          </a:p>
          <a:p>
            <a:r>
              <a:rPr lang="ru-RU" sz="1800" b="0" i="0" u="none" strike="noStrike" baseline="0" dirty="0">
                <a:latin typeface="Times New Roman" panose="02020603050405020304" pitchFamily="18" charset="0"/>
              </a:rPr>
              <a:t>1. Председатель Профсоюза – выборный единоличный исполнительный орган Профсоюза. </a:t>
            </a:r>
          </a:p>
          <a:p>
            <a:r>
              <a:rPr lang="ru-RU" sz="1800" b="0" i="0" u="none" strike="noStrike" baseline="0" dirty="0">
                <a:latin typeface="Times New Roman" panose="02020603050405020304" pitchFamily="18" charset="0"/>
              </a:rPr>
              <a:t>2. Председатель Профсоюза подотчетен Съезду Профсоюза, Центральному Совету Профсоюза. </a:t>
            </a:r>
          </a:p>
          <a:p>
            <a:r>
              <a:rPr lang="ru-RU" sz="1800" b="0" i="0" u="none" strike="noStrike" baseline="0" dirty="0">
                <a:latin typeface="Times New Roman" panose="02020603050405020304" pitchFamily="18" charset="0"/>
              </a:rPr>
              <a:t>3. Председатель Профсоюза: </a:t>
            </a:r>
          </a:p>
          <a:p>
            <a:r>
              <a:rPr lang="ru-RU" sz="1800" b="0" i="0" u="none" strike="noStrike" baseline="0" dirty="0">
                <a:latin typeface="Times New Roman" panose="02020603050405020304" pitchFamily="18" charset="0"/>
              </a:rPr>
              <a:t>3.1. Созывает заседания Исполнительного комитета Профсоюза, вносит предложения по повестке дня, дате, времени и месту его проведения. </a:t>
            </a:r>
          </a:p>
          <a:p>
            <a:r>
              <a:rPr lang="ru-RU" sz="1800" b="0" i="0" u="none" strike="noStrike" baseline="0" dirty="0">
                <a:latin typeface="Times New Roman" panose="02020603050405020304" pitchFamily="18" charset="0"/>
              </a:rPr>
              <a:t>3.2. Организует выполнение решений Съезда Профсоюза, Центрального Совета Профсоюза, Исполнительного комитета Профсоюза, координирует деятельность региональных (межрегиональных) организаций Профсоюза. </a:t>
            </a:r>
          </a:p>
          <a:p>
            <a:r>
              <a:rPr lang="ru-RU" sz="1800" b="0" i="0" u="none" strike="noStrike" baseline="0" dirty="0">
                <a:latin typeface="Times New Roman" panose="02020603050405020304" pitchFamily="18" charset="0"/>
              </a:rPr>
              <a:t>3.3. Представляет Профсоюз без доверенности в государственных, судебных органах, общественных объединениях, иных организациях, средствах массовой информации, международных организациях, делает в необходимых случаях заявления, направляет обращения и ходатайства от имени Профсоюза. </a:t>
            </a:r>
          </a:p>
          <a:p>
            <a:r>
              <a:rPr lang="ru-RU" sz="1800" b="0" i="0" u="none" strike="noStrike" baseline="0" dirty="0">
                <a:latin typeface="Times New Roman" panose="02020603050405020304" pitchFamily="18" charset="0"/>
              </a:rPr>
              <a:t>3.4. Заключает соглашения с профсоюзными объединениями, исполнительными органами государственной власти, международными профсоюзными объединениями и иными организациями по поручению Центрального Совета Профсоюза или Исполнительного комитета Профсоюза. </a:t>
            </a:r>
          </a:p>
          <a:p>
            <a:r>
              <a:rPr lang="ru-RU" sz="1800" b="0" i="0" u="none" strike="noStrike" baseline="0" dirty="0">
                <a:latin typeface="Times New Roman" panose="02020603050405020304" pitchFamily="18" charset="0"/>
              </a:rPr>
              <a:t>3.5. В пределах полномочий распоряжается имуществом и денежными средствами Профсоюза в соответствии с утвержденной сметой и решениями Центрального Совета Профсоюза и Исполнительного комитета Профсоюза. </a:t>
            </a:r>
          </a:p>
          <a:p>
            <a:r>
              <a:rPr lang="ru-RU" sz="1800" b="0" i="0" u="none" strike="noStrike" baseline="0" dirty="0">
                <a:latin typeface="Times New Roman" panose="02020603050405020304" pitchFamily="18" charset="0"/>
              </a:rPr>
              <a:t>3.6. В пределах полномочий осуществляет финансово-хозяйственную деятельность, заключает договоры и соглашения. </a:t>
            </a:r>
          </a:p>
          <a:p>
            <a:r>
              <a:rPr lang="ru-RU" sz="1800" b="0" i="0" u="none" strike="noStrike" baseline="0" dirty="0">
                <a:latin typeface="Times New Roman" panose="02020603050405020304" pitchFamily="18" charset="0"/>
              </a:rPr>
              <a:t>3.7. Распределяет обязанности между заместителями Председателя Профсоюза. </a:t>
            </a:r>
          </a:p>
          <a:p>
            <a:r>
              <a:rPr lang="ru-RU" sz="1800" b="0" i="0" u="none" strike="noStrike" baseline="0" dirty="0">
                <a:latin typeface="Times New Roman" panose="02020603050405020304" pitchFamily="18" charset="0"/>
              </a:rPr>
              <a:t>3.8. Формирует и руководит аппаратом Профсоюза, утверждает структуру, численность и штатное расписание, определяет систему оплаты труда работников аппарата Профсоюза, заключает трудовые договоры с работниками аппарата Профсоюза, издает распоряжения. </a:t>
            </a:r>
          </a:p>
          <a:p>
            <a:r>
              <a:rPr lang="ru-RU" sz="1800" b="0" i="0" u="none" strike="noStrike" baseline="0" dirty="0">
                <a:latin typeface="Times New Roman" panose="02020603050405020304" pitchFamily="18" charset="0"/>
              </a:rPr>
              <a:t>3.9. Выдает доверенности на представление интересов Профсоюза. </a:t>
            </a:r>
          </a:p>
          <a:p>
            <a:r>
              <a:rPr lang="ru-RU" sz="1800" b="0" i="0" u="none" strike="noStrike" baseline="0" dirty="0">
                <a:latin typeface="Times New Roman" panose="02020603050405020304" pitchFamily="18" charset="0"/>
              </a:rPr>
              <a:t>3.10. Докладывает Центральному Совету Профсоюза о работе Исполнительного комитета Профсоюза и регулярно отчитывается о своей работе. </a:t>
            </a:r>
          </a:p>
          <a:p>
            <a:r>
              <a:rPr lang="ru-RU" sz="1800" b="0" i="0" u="none" strike="noStrike" baseline="0" dirty="0">
                <a:latin typeface="Times New Roman" panose="02020603050405020304" pitchFamily="18" charset="0"/>
              </a:rPr>
              <a:t>4. В отсутствие Председателя Профсоюза его полномочия осуществляет заместитель (заместители) Председателя Профсоюза. </a:t>
            </a:r>
          </a:p>
          <a:p>
            <a:r>
              <a:rPr lang="ru-RU" sz="1800" b="0" i="0" u="none" strike="noStrike" baseline="0" dirty="0">
                <a:latin typeface="Times New Roman" panose="02020603050405020304" pitchFamily="18" charset="0"/>
              </a:rPr>
              <a:t>5. Срок полномочий Председателя Профсоюза – 5 лет. 81 </a:t>
            </a:r>
          </a:p>
          <a:p>
            <a:endParaRPr lang="ru-RU" sz="1800" b="0" i="0" u="none" strike="noStrike" baseline="0" dirty="0">
              <a:latin typeface="Times New Roman" panose="02020603050405020304" pitchFamily="18" charset="0"/>
            </a:endParaRPr>
          </a:p>
          <a:p>
            <a:r>
              <a:rPr lang="ru-RU" sz="1800" b="0" i="0" u="none" strike="noStrike" baseline="0" dirty="0">
                <a:latin typeface="Times New Roman" panose="02020603050405020304" pitchFamily="18" charset="0"/>
              </a:rPr>
              <a:t>6. Решения Председателя Профсоюза принимаются в форме распоряжений. Срок текущего хранения распоряжений – не менее 5 лет с последующей передачей в архив. </a:t>
            </a:r>
          </a:p>
          <a:p>
            <a:r>
              <a:rPr lang="ru-RU" sz="1800" b="0" i="0" u="none" strike="noStrike" baseline="0" dirty="0">
                <a:latin typeface="Times New Roman" panose="02020603050405020304" pitchFamily="18" charset="0"/>
              </a:rPr>
              <a:t>7. Решение о досрочном прекращении полномочий и расторжении трудового договора с Председателем Профсоюза по основаниям, предусмотренным законодательством Российской Федерации (за исключением случаев расторжения трудового договора по инициативе работника или по обстоятельствам, не зависящим от воли сторон), а также в случаях нарушения им настоящего Устава Профсоюза и решений выборных коллегиальных органов Профсоюза, исключения из Профсоюза, принимается на внеочередном Съезде Профсоюза, который созывается Центральным Советом Профсоюза по собственной инициативе или по требованию конференций не менее одной трети региональных (межрегиональных) организаций Профсоюза. </a:t>
            </a:r>
          </a:p>
          <a:p>
            <a:r>
              <a:rPr lang="ru-RU" sz="1800" b="0" i="0" u="none" strike="noStrike" baseline="0" dirty="0">
                <a:latin typeface="Times New Roman" panose="02020603050405020304" pitchFamily="18" charset="0"/>
              </a:rPr>
              <a:t>8. Решение о досрочном прекращении полномочий и расторжении трудового договора по инициативе Председателя Профсоюза (расторжение трудового договора по инициативе работника или по обстоятельствам, не зависящим от воли сторон) принимается Центральным Советом Профсоюза. </a:t>
            </a:r>
          </a:p>
          <a:p>
            <a:r>
              <a:rPr lang="ru-RU" sz="1800" b="0" i="0" u="none" strike="noStrike" baseline="0" dirty="0">
                <a:latin typeface="Times New Roman" panose="02020603050405020304" pitchFamily="18" charset="0"/>
              </a:rPr>
              <a:t>Центральный Совет Профсоюза в этом случае вправе наделить полномочиями единоличного исполнительного органа Профсоюза одного из заместителей председателя Профсоюза, а при их отсутствии – одного из членов Исполнительного комитета Профсоюза до проведения внеочередного Съезда Профсоюза. </a:t>
            </a:r>
          </a:p>
          <a:p>
            <a:r>
              <a:rPr lang="ru-RU" sz="1800" b="0" i="0" u="none" strike="noStrike" baseline="0" dirty="0">
                <a:latin typeface="Times New Roman" panose="02020603050405020304" pitchFamily="18" charset="0"/>
              </a:rPr>
              <a:t>Сведения о лице, наделенном Центральным Советом Профсоюза полномочиями единоличного исполнительного органа Профсоюза (исполняющий обязанности Председателя Профсоюза), могут быть внесены в Единый государственный реестр юридических лиц, если это не противоречит законодательству Российской Федерации. </a:t>
            </a:r>
          </a:p>
          <a:p>
            <a:r>
              <a:rPr lang="ru-RU" sz="1800" b="0" i="0" u="none" strike="noStrike" baseline="0" dirty="0">
                <a:latin typeface="Times New Roman" panose="02020603050405020304" pitchFamily="18" charset="0"/>
              </a:rPr>
              <a:t>9. Председатель Профсоюза, избранный на внеочередном Съезде Профсоюза, по основаниям, предусмотренным настоящим Уставом Профсоюза, избирается до окончания срока полномочий выборного коллегиального руководящего органа Профсоюза. </a:t>
            </a:r>
          </a:p>
          <a:p>
            <a:r>
              <a:rPr lang="ru-RU" sz="1800" b="0" i="0" u="none" strike="noStrike" baseline="0" dirty="0">
                <a:latin typeface="Times New Roman" panose="02020603050405020304" pitchFamily="18" charset="0"/>
              </a:rPr>
              <a:t>10. Должность Председателя Профсоюза для лица ее замещающего, как правило, является для него основным местом работы. </a:t>
            </a:r>
          </a:p>
        </p:txBody>
      </p:sp>
      <p:sp>
        <p:nvSpPr>
          <p:cNvPr id="4" name="Номер слайда 3"/>
          <p:cNvSpPr>
            <a:spLocks noGrp="1"/>
          </p:cNvSpPr>
          <p:nvPr>
            <p:ph type="sldNum" sz="quarter" idx="5"/>
          </p:nvPr>
        </p:nvSpPr>
        <p:spPr/>
        <p:txBody>
          <a:bodyPr/>
          <a:lstStyle/>
          <a:p>
            <a:fld id="{4CF27FAF-CF5C-40AA-9E29-2856582C9030}" type="slidenum">
              <a:rPr lang="ru-RU" smtClean="0"/>
              <a:t>10</a:t>
            </a:fld>
            <a:endParaRPr lang="ru-RU"/>
          </a:p>
        </p:txBody>
      </p:sp>
    </p:spTree>
    <p:extLst>
      <p:ext uri="{BB962C8B-B14F-4D97-AF65-F5344CB8AC3E}">
        <p14:creationId xmlns:p14="http://schemas.microsoft.com/office/powerpoint/2010/main" val="2247907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0" u="none" strike="noStrike" baseline="0" dirty="0">
                <a:latin typeface="Times New Roman" panose="02020603050405020304" pitchFamily="18" charset="0"/>
              </a:rPr>
              <a:t>Статья 53. Контрольно-ревизионная комиссия Профсоюза </a:t>
            </a:r>
            <a:endParaRPr lang="ru-RU" sz="1200" b="0" i="0" u="none" strike="noStrike" baseline="0" dirty="0">
              <a:latin typeface="Times New Roman" panose="02020603050405020304" pitchFamily="18" charset="0"/>
            </a:endParaRPr>
          </a:p>
          <a:p>
            <a:r>
              <a:rPr lang="ru-RU" sz="1200" b="0" i="0" u="none" strike="noStrike" baseline="0" dirty="0">
                <a:latin typeface="Times New Roman" panose="02020603050405020304" pitchFamily="18" charset="0"/>
              </a:rPr>
              <a:t>1. Выборным контрольно-ревизионным органом Профсоюза является Контрольно-ревизионная комиссия Профсоюза. </a:t>
            </a:r>
          </a:p>
          <a:p>
            <a:r>
              <a:rPr lang="ru-RU" sz="1200" b="0" i="0" u="none" strike="noStrike" baseline="0" dirty="0">
                <a:latin typeface="Times New Roman" panose="02020603050405020304" pitchFamily="18" charset="0"/>
              </a:rPr>
              <a:t>2. Контрольно-ревизионная комиссия Профсоюза подотчетна Съезду Профсоюза и выполняет свои функции в соответствии с настоящим Уставом Профсоюза и Положением о порядке и содержании деятельности контрольно-ревизионных органов Профсоюза, утверждаемым Съездом Профсоюза. 82 </a:t>
            </a:r>
          </a:p>
          <a:p>
            <a:endParaRPr lang="ru-RU" sz="1200" b="0" i="0" u="none" strike="noStrike" baseline="0" dirty="0">
              <a:latin typeface="Times New Roman" panose="02020603050405020304" pitchFamily="18" charset="0"/>
            </a:endParaRPr>
          </a:p>
          <a:p>
            <a:r>
              <a:rPr lang="ru-RU" sz="1200" b="0" i="0" u="none" strike="noStrike" baseline="0" dirty="0">
                <a:latin typeface="Times New Roman" panose="02020603050405020304" pitchFamily="18" charset="0"/>
              </a:rPr>
              <a:t>3. Контрольно-ревизионная комиссия Профсоюза, ее количественный и персональный состав избирается Съездом Профсоюза. </a:t>
            </a:r>
          </a:p>
          <a:p>
            <a:r>
              <a:rPr lang="ru-RU" sz="1200" b="0" i="0" u="none" strike="noStrike" baseline="0" dirty="0">
                <a:latin typeface="Times New Roman" panose="02020603050405020304" pitchFamily="18" charset="0"/>
              </a:rPr>
              <a:t>Членами Контрольно-ревизионной комиссии Профсоюза не могут быть избраны лица, являющиеся членами иных выборных органов Профсоюза. </a:t>
            </a:r>
          </a:p>
          <a:p>
            <a:r>
              <a:rPr lang="ru-RU" sz="1200" b="0" i="0" u="none" strike="noStrike" baseline="0" dirty="0">
                <a:latin typeface="Times New Roman" panose="02020603050405020304" pitchFamily="18" charset="0"/>
              </a:rPr>
              <a:t>Срок полномочий Контрольно-ревизионной комиссии Профсоюза – 5 лет. </a:t>
            </a:r>
          </a:p>
          <a:p>
            <a:r>
              <a:rPr lang="ru-RU" sz="1200" b="0" i="0" u="none" strike="noStrike" baseline="0" dirty="0">
                <a:latin typeface="Times New Roman" panose="02020603050405020304" pitchFamily="18" charset="0"/>
              </a:rPr>
              <a:t>4. Контрольно-ревизионная комиссия Профсоюза избирает из своего состава председателя, заместителя (заместителей) председателя Контрольно-ревизионной комиссии Профсоюза. </a:t>
            </a:r>
          </a:p>
          <a:p>
            <a:r>
              <a:rPr lang="ru-RU" sz="1200" b="0" i="0" u="none" strike="noStrike" baseline="0" dirty="0">
                <a:latin typeface="Times New Roman" panose="02020603050405020304" pitchFamily="18" charset="0"/>
              </a:rPr>
              <a:t>Председатель Контрольно-ревизионной комиссии Профсоюза является делегатом Съезда Профсоюза. </a:t>
            </a:r>
          </a:p>
          <a:p>
            <a:r>
              <a:rPr lang="ru-RU" sz="1200" b="0" i="0" u="none" strike="noStrike" baseline="0" dirty="0">
                <a:latin typeface="Times New Roman" panose="02020603050405020304" pitchFamily="18" charset="0"/>
              </a:rPr>
              <a:t>5. Председатель и члены Контрольно-ревизионной комиссии Профсоюза принимают участие в заседаниях Центрального Совета Профсоюза с правом совещательного голоса. </a:t>
            </a:r>
          </a:p>
          <a:p>
            <a:r>
              <a:rPr lang="ru-RU" sz="1200" b="0" i="0" u="none" strike="noStrike" baseline="0" dirty="0">
                <a:latin typeface="Times New Roman" panose="02020603050405020304" pitchFamily="18" charset="0"/>
              </a:rPr>
              <a:t>Председатель Контрольно-ревизионной комиссии Профсоюза принимает участие в заседаниях Исполнительного комитета Профсоюза с правом совещательного голоса. </a:t>
            </a:r>
          </a:p>
          <a:p>
            <a:r>
              <a:rPr lang="ru-RU" sz="1200" b="0" i="0" u="none" strike="noStrike" baseline="0" dirty="0">
                <a:latin typeface="Times New Roman" panose="02020603050405020304" pitchFamily="18" charset="0"/>
              </a:rPr>
              <a:t>6. В целях обеспечения контроля за финансово-хозяйственной деятельностью Профсоюза контрольно-ревизионная комиссия Профсоюза контролирует: </a:t>
            </a:r>
          </a:p>
          <a:p>
            <a:r>
              <a:rPr lang="ru-RU" sz="1200" b="0" i="0" u="none" strike="noStrike" baseline="0" dirty="0">
                <a:latin typeface="Times New Roman" panose="02020603050405020304" pitchFamily="18" charset="0"/>
              </a:rPr>
              <a:t>правильность исчисления, полноту сбора и своевременность поступления и перечисления членских профсоюзных взносов на деятельность органов Профсоюза; </a:t>
            </a:r>
          </a:p>
          <a:p>
            <a:r>
              <a:rPr lang="ru-RU" sz="1200" b="0" i="0" u="none" strike="noStrike" baseline="0" dirty="0">
                <a:latin typeface="Times New Roman" panose="02020603050405020304" pitchFamily="18" charset="0"/>
              </a:rPr>
              <a:t>поступления от приносящей доход деятельности (размещения свободных денежных средств в банках и других кредитных учреждениях, по акциям и другим ценным бумагам, принадлежащим Профсоюзу); </a:t>
            </a:r>
          </a:p>
          <a:p>
            <a:r>
              <a:rPr lang="ru-RU" sz="1200" b="0" i="0" u="none" strike="noStrike" baseline="0" dirty="0">
                <a:latin typeface="Times New Roman" panose="02020603050405020304" pitchFamily="18" charset="0"/>
              </a:rPr>
              <a:t>исполнение профсоюзного бюджета, в том числе консолидированного и смет доходов и расходов; </a:t>
            </a:r>
          </a:p>
          <a:p>
            <a:r>
              <a:rPr lang="ru-RU" sz="1200" b="0" i="0" u="none" strike="noStrike" baseline="0" dirty="0">
                <a:latin typeface="Times New Roman" panose="02020603050405020304" pitchFamily="18" charset="0"/>
              </a:rPr>
              <a:t>поступления от приносящей доход деятельности организаций Профсоюза, учрежденных Профсоюзом и иных не запрещенных законом доходов; </a:t>
            </a:r>
          </a:p>
          <a:p>
            <a:r>
              <a:rPr lang="ru-RU" sz="1200" b="0" i="0" u="none" strike="noStrike" baseline="0" dirty="0">
                <a:latin typeface="Times New Roman" panose="02020603050405020304" pitchFamily="18" charset="0"/>
              </a:rPr>
              <a:t>правильность ведения бухгалтерского учета, достоверность финансовой, бухгалтерской, налоговой и статистической отчетности; </a:t>
            </a:r>
          </a:p>
          <a:p>
            <a:r>
              <a:rPr lang="ru-RU" sz="1200" b="0" i="0" u="none" strike="noStrike" baseline="0" dirty="0">
                <a:latin typeface="Times New Roman" panose="02020603050405020304" pitchFamily="18" charset="0"/>
              </a:rPr>
              <a:t>сохранность и целевое использование денежных средств и профсоюзного имущества; </a:t>
            </a:r>
          </a:p>
          <a:p>
            <a:r>
              <a:rPr lang="ru-RU" sz="1200" b="0" i="0" u="none" strike="noStrike" baseline="0" dirty="0">
                <a:latin typeface="Times New Roman" panose="02020603050405020304" pitchFamily="18" charset="0"/>
              </a:rPr>
              <a:t>выполнение норм Устава Профсоюза в части соблюдения периодичности заседаний выборных коллегиальных органов Профсоюза; </a:t>
            </a:r>
          </a:p>
          <a:p>
            <a:r>
              <a:rPr lang="ru-RU" sz="1200" b="0" i="0" u="none" strike="noStrike" baseline="0" dirty="0">
                <a:latin typeface="Times New Roman" panose="02020603050405020304" pitchFamily="18" charset="0"/>
              </a:rPr>
              <a:t>выполнение решений Съезда Профсоюза, выборных органов Профсоюза в части финансово-хозяйственной деятельности; </a:t>
            </a:r>
          </a:p>
          <a:p>
            <a:r>
              <a:rPr lang="ru-RU" sz="1200" b="0" i="0" u="none" strike="noStrike" baseline="0" dirty="0">
                <a:latin typeface="Times New Roman" panose="02020603050405020304" pitchFamily="18" charset="0"/>
              </a:rPr>
              <a:t>соблюдение действующих в Профсоюзе положений, инструкций и других документов нормативного характера в части финансово-хозяйственной деятельности и ведения делопроизводства; 83 </a:t>
            </a:r>
          </a:p>
          <a:p>
            <a:endParaRPr lang="ru-RU" sz="1200" b="0" i="0" u="none" strike="noStrike" baseline="0" dirty="0">
              <a:latin typeface="Times New Roman" panose="02020603050405020304" pitchFamily="18" charset="0"/>
            </a:endParaRPr>
          </a:p>
          <a:p>
            <a:r>
              <a:rPr lang="ru-RU" sz="1200" b="0" i="0" u="none" strike="noStrike" baseline="0" dirty="0">
                <a:latin typeface="Times New Roman" panose="02020603050405020304" pitchFamily="18" charset="0"/>
              </a:rPr>
              <a:t>состояние финансовых документов (первичных учетных и других документов); </a:t>
            </a:r>
          </a:p>
          <a:p>
            <a:r>
              <a:rPr lang="ru-RU" sz="1200" b="0" i="0" u="none" strike="noStrike" baseline="0" dirty="0">
                <a:latin typeface="Times New Roman" panose="02020603050405020304" pitchFamily="18" charset="0"/>
              </a:rPr>
              <a:t>деятельность культурно-просветительных, спортивно-оздоровительных и других организаций, учрежденных Профсоюзом и имущество, которых находится в оперативном управлении Профсоюза; </a:t>
            </a:r>
          </a:p>
          <a:p>
            <a:r>
              <a:rPr lang="ru-RU" sz="1200" b="0" i="0" u="none" strike="noStrike" baseline="0" dirty="0">
                <a:latin typeface="Times New Roman" panose="02020603050405020304" pitchFamily="18" charset="0"/>
              </a:rPr>
              <a:t>состояние учета членов Профсоюза; </a:t>
            </a:r>
          </a:p>
          <a:p>
            <a:r>
              <a:rPr lang="ru-RU" sz="1200" b="0" i="0" u="none" strike="noStrike" baseline="0" dirty="0">
                <a:latin typeface="Times New Roman" panose="02020603050405020304" pitchFamily="18" charset="0"/>
              </a:rPr>
              <a:t>порядок ведения делопроизводства; </a:t>
            </a:r>
          </a:p>
          <a:p>
            <a:r>
              <a:rPr lang="ru-RU" sz="1200" b="0" i="0" u="none" strike="noStrike" baseline="0" dirty="0">
                <a:latin typeface="Times New Roman" panose="02020603050405020304" pitchFamily="18" charset="0"/>
              </a:rPr>
              <a:t>рассмотрения писем и обращений от членов Профсоюза. </a:t>
            </a:r>
          </a:p>
          <a:p>
            <a:r>
              <a:rPr lang="ru-RU" sz="1200" b="0" i="0" u="none" strike="noStrike" baseline="0" dirty="0">
                <a:latin typeface="Times New Roman" panose="02020603050405020304" pitchFamily="18" charset="0"/>
              </a:rPr>
              <a:t>7. Разногласия между Контрольно-ревизионной комиссией Профсоюза и выборным органом Профсоюза рассматриваются и разрешаются Съездом Профсоюза. </a:t>
            </a:r>
          </a:p>
          <a:p>
            <a:r>
              <a:rPr lang="ru-RU" sz="1200" b="0" i="0" u="none" strike="noStrike" baseline="0" dirty="0">
                <a:latin typeface="Times New Roman" panose="02020603050405020304" pitchFamily="18" charset="0"/>
              </a:rPr>
              <a:t>8. В случае невыполнения региональной (межрегиональной) организацией Профсоюза, ее выборным профсоюзным органом решений об отчислении членских профсоюзных взносов в полном размере в течение более трех месяцев подряд Контрольно-ревизионная комиссия Профсоюза совместно с контрольно-ревизионной комиссией проверяемой организации Профсоюза проводит проверку ее финансово-хозяйственной деятельности и вносит предложения в соответствующие выборные органы Профсоюза. </a:t>
            </a:r>
          </a:p>
          <a:p>
            <a:r>
              <a:rPr lang="ru-RU" sz="1200" b="0" i="0" u="none" strike="noStrike" baseline="0" dirty="0">
                <a:latin typeface="Times New Roman" panose="02020603050405020304" pitchFamily="18" charset="0"/>
              </a:rPr>
              <a:t>9. Заседания Контрольно-ревизионной комиссии Профсоюза считаются правомочными, если в их работе принимает участие более половины членов контрольно-ревизионной комиссии Профсоюза. </a:t>
            </a:r>
          </a:p>
          <a:p>
            <a:r>
              <a:rPr lang="ru-RU" sz="1200" b="0" i="0" u="none" strike="noStrike" baseline="0" dirty="0">
                <a:latin typeface="Times New Roman" panose="02020603050405020304" pitchFamily="18" charset="0"/>
              </a:rPr>
              <a:t>10. Решения Контрольно-ревизионной комиссии Профсоюза считаются принятыми, если за них проголосовало более половины присутствующих членов, при наличии кворума. </a:t>
            </a:r>
          </a:p>
          <a:p>
            <a:r>
              <a:rPr lang="ru-RU" sz="1200" b="0" i="0" u="none" strike="noStrike" baseline="0" dirty="0">
                <a:latin typeface="Times New Roman" panose="02020603050405020304" pitchFamily="18" charset="0"/>
              </a:rPr>
              <a:t>Форма голосования при принятии решений устанавливается Контрольно-ревизионной комиссией Профсоюза. </a:t>
            </a:r>
          </a:p>
          <a:p>
            <a:r>
              <a:rPr lang="ru-RU" sz="1200" b="0" i="0" u="none" strike="noStrike" baseline="0" dirty="0">
                <a:latin typeface="Times New Roman" panose="02020603050405020304" pitchFamily="18" charset="0"/>
              </a:rPr>
              <a:t>Решения Контрольно-ревизионной комиссии Профсоюза принимаются в форме постановлений. Заседания протоколируются, срок текущего хранения протоколов Контрольно-ревизионной комиссии Профсоюза – не менее 5 лет с последующей передачей в архив. </a:t>
            </a:r>
            <a:endParaRPr lang="ru-RU" dirty="0"/>
          </a:p>
          <a:p>
            <a:endParaRPr lang="ru-RU" dirty="0"/>
          </a:p>
        </p:txBody>
      </p:sp>
      <p:sp>
        <p:nvSpPr>
          <p:cNvPr id="4" name="Номер слайда 3"/>
          <p:cNvSpPr>
            <a:spLocks noGrp="1"/>
          </p:cNvSpPr>
          <p:nvPr>
            <p:ph type="sldNum" sz="quarter" idx="5"/>
          </p:nvPr>
        </p:nvSpPr>
        <p:spPr/>
        <p:txBody>
          <a:bodyPr/>
          <a:lstStyle/>
          <a:p>
            <a:fld id="{4CF27FAF-CF5C-40AA-9E29-2856582C9030}" type="slidenum">
              <a:rPr lang="ru-RU" smtClean="0"/>
              <a:t>11</a:t>
            </a:fld>
            <a:endParaRPr lang="ru-RU"/>
          </a:p>
        </p:txBody>
      </p:sp>
    </p:spTree>
    <p:extLst>
      <p:ext uri="{BB962C8B-B14F-4D97-AF65-F5344CB8AC3E}">
        <p14:creationId xmlns:p14="http://schemas.microsoft.com/office/powerpoint/2010/main" val="3277211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800" b="1" i="0" u="none" strike="noStrike" baseline="0" dirty="0">
                <a:solidFill>
                  <a:srgbClr val="000000"/>
                </a:solidFill>
                <a:latin typeface="Times New Roman" panose="02020603050405020304" pitchFamily="18" charset="0"/>
              </a:rPr>
              <a:t>Статья 54. Правоспособность Профсоюза </a:t>
            </a:r>
            <a:endParaRPr lang="ru-RU" sz="1800" b="0" i="0" u="none" strike="noStrike" baseline="0" dirty="0">
              <a:solidFill>
                <a:srgbClr val="000000"/>
              </a:solidFill>
              <a:latin typeface="Times New Roman" panose="02020603050405020304" pitchFamily="18" charset="0"/>
            </a:endParaRPr>
          </a:p>
          <a:p>
            <a:r>
              <a:rPr lang="ru-RU" sz="1800" b="0" i="0" u="none" strike="noStrike" baseline="0" dirty="0">
                <a:solidFill>
                  <a:srgbClr val="000000"/>
                </a:solidFill>
                <a:latin typeface="Times New Roman" panose="02020603050405020304" pitchFamily="18" charset="0"/>
              </a:rPr>
              <a:t>1. Правоспособность Профсоюза в качестве юридического лица возникает с момента его государственной регистрации в установленном законодательством Российской Федерации порядке. </a:t>
            </a:r>
          </a:p>
          <a:p>
            <a:r>
              <a:rPr lang="ru-RU" sz="1800" b="0" i="0" u="none" strike="noStrike" baseline="0" dirty="0">
                <a:solidFill>
                  <a:srgbClr val="000000"/>
                </a:solidFill>
                <a:latin typeface="Times New Roman" panose="02020603050405020304" pitchFamily="18" charset="0"/>
              </a:rPr>
              <a:t>2. Профсоюз имеет в собственности обособленное имущество и отвечает по своим обязательствам этим имуществом, владеет и пользуется переданным ему в установленном порядке в хозяйственное ведение или оперативное управление имуществом, может от своего имени приобретать 84 </a:t>
            </a:r>
          </a:p>
          <a:p>
            <a:endParaRPr lang="ru-RU" sz="1800" b="0" i="0" u="none" strike="noStrike" baseline="0" dirty="0">
              <a:latin typeface="Times New Roman" panose="02020603050405020304" pitchFamily="18" charset="0"/>
            </a:endParaRPr>
          </a:p>
          <a:p>
            <a:r>
              <a:rPr lang="ru-RU" sz="1800" b="0" i="0" u="none" strike="noStrike" baseline="0" dirty="0">
                <a:latin typeface="Times New Roman" panose="02020603050405020304" pitchFamily="18" charset="0"/>
              </a:rPr>
              <a:t>и осуществлять имущественные и личные неимущественные права, нести обязанности, быть истцом и ответчиком в суде. </a:t>
            </a:r>
          </a:p>
          <a:p>
            <a:r>
              <a:rPr lang="ru-RU" sz="1800" b="0" i="0" u="none" strike="noStrike" baseline="0" dirty="0">
                <a:latin typeface="Times New Roman" panose="02020603050405020304" pitchFamily="18" charset="0"/>
              </a:rPr>
              <a:t>3. Профсоюз имеет самостоятельный баланс, расчетный и другие банковские счета, в том числе валютные. </a:t>
            </a:r>
          </a:p>
          <a:p>
            <a:r>
              <a:rPr lang="ru-RU" sz="1800" b="0" i="0" u="none" strike="noStrike" baseline="0" dirty="0">
                <a:latin typeface="Times New Roman" panose="02020603050405020304" pitchFamily="18" charset="0"/>
              </a:rPr>
              <a:t>4. Профсоюз приобретает гражданские права и принимает на себя гражданские обязанности через свои органы, действующие от его имени в соответствии с законодательством Российской Федерации и настоящим Уставом Профсоюза. </a:t>
            </a:r>
            <a:endParaRPr lang="ru-RU" dirty="0"/>
          </a:p>
        </p:txBody>
      </p:sp>
      <p:sp>
        <p:nvSpPr>
          <p:cNvPr id="4" name="Номер слайда 3"/>
          <p:cNvSpPr>
            <a:spLocks noGrp="1"/>
          </p:cNvSpPr>
          <p:nvPr>
            <p:ph type="sldNum" sz="quarter" idx="5"/>
          </p:nvPr>
        </p:nvSpPr>
        <p:spPr/>
        <p:txBody>
          <a:bodyPr/>
          <a:lstStyle/>
          <a:p>
            <a:fld id="{4CF27FAF-CF5C-40AA-9E29-2856582C9030}" type="slidenum">
              <a:rPr lang="ru-RU" smtClean="0"/>
              <a:t>12</a:t>
            </a:fld>
            <a:endParaRPr lang="ru-RU"/>
          </a:p>
        </p:txBody>
      </p:sp>
    </p:spTree>
    <p:extLst>
      <p:ext uri="{BB962C8B-B14F-4D97-AF65-F5344CB8AC3E}">
        <p14:creationId xmlns:p14="http://schemas.microsoft.com/office/powerpoint/2010/main" val="2294669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800" b="1" i="0" u="none" strike="noStrike" baseline="0" dirty="0">
                <a:solidFill>
                  <a:srgbClr val="000000"/>
                </a:solidFill>
                <a:latin typeface="Times New Roman" panose="02020603050405020304" pitchFamily="18" charset="0"/>
              </a:rPr>
              <a:t>Статья 55. Имущество Профсоюза и его формирование </a:t>
            </a:r>
            <a:endParaRPr lang="ru-RU" sz="1800" b="0" i="0" u="none" strike="noStrike" baseline="0" dirty="0">
              <a:solidFill>
                <a:srgbClr val="000000"/>
              </a:solidFill>
              <a:latin typeface="Times New Roman" panose="02020603050405020304" pitchFamily="18" charset="0"/>
            </a:endParaRPr>
          </a:p>
          <a:p>
            <a:r>
              <a:rPr lang="ru-RU" sz="1800" b="0" i="0" u="none" strike="noStrike" baseline="0" dirty="0">
                <a:solidFill>
                  <a:srgbClr val="000000"/>
                </a:solidFill>
                <a:latin typeface="Times New Roman" panose="02020603050405020304" pitchFamily="18" charset="0"/>
              </a:rPr>
              <a:t>1. Профсоюз владеет, пользуется и распоряжается имуществом, в том числе денежными средствами, необходимыми для достижения целей Профсоюза в соответствии с предметом и видами его деятельности, определенных в настоящем Уставе Профсоюза, принадлежащим ему на праве собственности, созданным или приобретенным для использования в интересах членов Профсоюза, Профсоюза и его организаций. </a:t>
            </a:r>
          </a:p>
          <a:p>
            <a:r>
              <a:rPr lang="ru-RU" sz="1800" b="0" i="0" u="none" strike="noStrike" baseline="0" dirty="0">
                <a:solidFill>
                  <a:srgbClr val="000000"/>
                </a:solidFill>
                <a:latin typeface="Times New Roman" panose="02020603050405020304" pitchFamily="18" charset="0"/>
              </a:rPr>
              <a:t>2. Профсоюз может иметь в собственности земельные участки, здания, строения, сооружения, жилищный фонд, транспорт, оборудование и инвентарь, культурно-просветительные, научные и образовательные организации, санаторно-курортные, туристические, спортивные, оздоровительные и иные организации, в том числе издательства, типографии, создаваемые и приобретаемые за счет средств Профсоюза в соответствии с уставными целями, а также денежные средства, акции и другие ценные бумаги и иное имущество, необходимое для обеспечения уставной деятельности Профсоюза. </a:t>
            </a:r>
          </a:p>
          <a:p>
            <a:r>
              <a:rPr lang="ru-RU" sz="1800" b="0" i="0" u="none" strike="noStrike" baseline="0" dirty="0">
                <a:solidFill>
                  <a:srgbClr val="000000"/>
                </a:solidFill>
                <a:latin typeface="Times New Roman" panose="02020603050405020304" pitchFamily="18" charset="0"/>
              </a:rPr>
              <a:t>3. Источниками формирования имущества Профсоюза в денежной и иных формах, являются: </a:t>
            </a:r>
          </a:p>
          <a:p>
            <a:r>
              <a:rPr lang="ru-RU" sz="1800" b="0" i="0" u="none" strike="noStrike" baseline="0" dirty="0">
                <a:solidFill>
                  <a:srgbClr val="000000"/>
                </a:solidFill>
                <a:latin typeface="Times New Roman" panose="02020603050405020304" pitchFamily="18" charset="0"/>
              </a:rPr>
              <a:t>3.1. Членские профсоюзные взносы. </a:t>
            </a:r>
          </a:p>
          <a:p>
            <a:r>
              <a:rPr lang="ru-RU" sz="1800" b="0" i="0" u="none" strike="noStrike" baseline="0" dirty="0">
                <a:solidFill>
                  <a:srgbClr val="000000"/>
                </a:solidFill>
                <a:latin typeface="Times New Roman" panose="02020603050405020304" pitchFamily="18" charset="0"/>
              </a:rPr>
              <a:t>3.2. Поступления, предусмотренные коллективными договорами, соглашениями с работодателями и их объединениями на проведение социально-культурных, оздоровительных и иных мероприятий. </a:t>
            </a:r>
          </a:p>
          <a:p>
            <a:r>
              <a:rPr lang="ru-RU" sz="1800" b="0" i="0" u="none" strike="noStrike" baseline="0" dirty="0">
                <a:solidFill>
                  <a:srgbClr val="000000"/>
                </a:solidFill>
                <a:latin typeface="Times New Roman" panose="02020603050405020304" pitchFamily="18" charset="0"/>
              </a:rPr>
              <a:t>3.3. Доходы от участия в других организациях, проценты к получению, в том числе проценты, причитающиеся по выданным займам, проценты по ценным бумагам и проценты за пользование банком денежными средствами, находящимися на счете организации в этом банке, доходы от проводимых в соответствии с настоящим Уставом Профсоюза лекций, выставок, аукционов, спортивных и иных мероприятий, не запрещенных законом. </a:t>
            </a:r>
          </a:p>
          <a:p>
            <a:r>
              <a:rPr lang="ru-RU" sz="1800" b="0" i="0" u="none" strike="noStrike" baseline="0" dirty="0">
                <a:solidFill>
                  <a:srgbClr val="000000"/>
                </a:solidFill>
                <a:latin typeface="Times New Roman" panose="02020603050405020304" pitchFamily="18" charset="0"/>
              </a:rPr>
              <a:t>3.4. Доходы от гражданско-правовых сделок. </a:t>
            </a:r>
          </a:p>
          <a:p>
            <a:r>
              <a:rPr lang="ru-RU" sz="1800" b="0" i="0" u="none" strike="noStrike" baseline="0" dirty="0">
                <a:solidFill>
                  <a:srgbClr val="000000"/>
                </a:solidFill>
                <a:latin typeface="Times New Roman" panose="02020603050405020304" pitchFamily="18" charset="0"/>
              </a:rPr>
              <a:t>3.5. Добровольные взносы и пожертвования. </a:t>
            </a:r>
          </a:p>
          <a:p>
            <a:r>
              <a:rPr lang="ru-RU" sz="1800" b="0" i="0" u="none" strike="noStrike" baseline="0" dirty="0">
                <a:solidFill>
                  <a:srgbClr val="000000"/>
                </a:solidFill>
                <a:latin typeface="Times New Roman" panose="02020603050405020304" pitchFamily="18" charset="0"/>
              </a:rPr>
              <a:t>3.6. Иные не запрещенные законом доходы. </a:t>
            </a:r>
          </a:p>
          <a:p>
            <a:r>
              <a:rPr lang="ru-RU" sz="1800" b="0" i="0" u="none" strike="noStrike" baseline="0" dirty="0">
                <a:solidFill>
                  <a:srgbClr val="000000"/>
                </a:solidFill>
                <a:latin typeface="Times New Roman" panose="02020603050405020304" pitchFamily="18" charset="0"/>
              </a:rPr>
              <a:t>4. Решение о размере отчисления членских профсоюзных взносов в Центральный Совет Профсоюза принимается ежегодно на заседании 85 </a:t>
            </a:r>
          </a:p>
          <a:p>
            <a:endParaRPr lang="ru-RU" sz="1800" b="0" i="0" u="none" strike="noStrike" baseline="0" dirty="0">
              <a:latin typeface="Times New Roman" panose="02020603050405020304" pitchFamily="18" charset="0"/>
            </a:endParaRPr>
          </a:p>
          <a:p>
            <a:r>
              <a:rPr lang="ru-RU" sz="1800" b="0" i="0" u="none" strike="noStrike" baseline="0" dirty="0">
                <a:latin typeface="Times New Roman" panose="02020603050405020304" pitchFamily="18" charset="0"/>
              </a:rPr>
              <a:t>Центрального Совета Профсоюза; в комитеты (советы) региональных (межрегиональных) организаций Профсоюза принимается ежегодно на заседаниях выборных коллегиальных руководящих органов соответствующих региональных (межрегиональных) организаций Профсоюза, в комитеты (советы) территориальных организаций Профсоюза принимается ежегодно на заседаниях выборных коллегиальных руководящих органов соответствующих территориальных организаций Профсоюза и являются обязательными для первичных, территориальных, региональных (межрегиональных) организаций Профсоюза. </a:t>
            </a:r>
          </a:p>
          <a:p>
            <a:r>
              <a:rPr lang="ru-RU" sz="1800" b="0" i="0" u="none" strike="noStrike" baseline="0" dirty="0">
                <a:latin typeface="Times New Roman" panose="02020603050405020304" pitchFamily="18" charset="0"/>
              </a:rPr>
              <a:t>5. Профсоюз вправе осуществлять самостоятельно на основе законодательства Российской Федерации или через учрежденные им организации, приносящую доход деятельность для реализации целей, предусмотренных настоящим Уставом Профсоюза, участвовать в хозяйственных обществах, товариществах, в том числе в финансировании кредитных потребительских кооперативов, ассоциациях и иных объединениях, а также заниматься иной деятельностью, в том числе внешнеэкономической. </a:t>
            </a:r>
          </a:p>
          <a:p>
            <a:r>
              <a:rPr lang="ru-RU" sz="1800" b="0" i="0" u="none" strike="noStrike" baseline="0" dirty="0">
                <a:latin typeface="Times New Roman" panose="02020603050405020304" pitchFamily="18" charset="0"/>
              </a:rPr>
              <a:t>6. Профсоюз может создавать некоммерческие и другие организации в соответствии с предметом деятельности, целями и задачами, определенными в настоящем Уставе Профсоюза, в порядке, установленном законодательством Российской Федерации. Цели использования имущества </a:t>
            </a:r>
            <a:endParaRPr lang="ru-RU" dirty="0"/>
          </a:p>
        </p:txBody>
      </p:sp>
      <p:sp>
        <p:nvSpPr>
          <p:cNvPr id="4" name="Номер слайда 3"/>
          <p:cNvSpPr>
            <a:spLocks noGrp="1"/>
          </p:cNvSpPr>
          <p:nvPr>
            <p:ph type="sldNum" sz="quarter" idx="5"/>
          </p:nvPr>
        </p:nvSpPr>
        <p:spPr/>
        <p:txBody>
          <a:bodyPr/>
          <a:lstStyle/>
          <a:p>
            <a:fld id="{4CF27FAF-CF5C-40AA-9E29-2856582C9030}" type="slidenum">
              <a:rPr lang="ru-RU" smtClean="0"/>
              <a:t>13</a:t>
            </a:fld>
            <a:endParaRPr lang="ru-RU"/>
          </a:p>
        </p:txBody>
      </p:sp>
    </p:spTree>
    <p:extLst>
      <p:ext uri="{BB962C8B-B14F-4D97-AF65-F5344CB8AC3E}">
        <p14:creationId xmlns:p14="http://schemas.microsoft.com/office/powerpoint/2010/main" val="980963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800" b="1" i="0" u="none" strike="noStrike" baseline="0" dirty="0">
                <a:solidFill>
                  <a:srgbClr val="000000"/>
                </a:solidFill>
                <a:latin typeface="Times New Roman" panose="02020603050405020304" pitchFamily="18" charset="0"/>
              </a:rPr>
              <a:t>Статья 56. Членский профсоюзный взнос </a:t>
            </a:r>
            <a:endParaRPr lang="ru-RU" sz="1800" b="0" i="0" u="none" strike="noStrike" baseline="0" dirty="0">
              <a:solidFill>
                <a:srgbClr val="000000"/>
              </a:solidFill>
              <a:latin typeface="Times New Roman" panose="02020603050405020304" pitchFamily="18" charset="0"/>
            </a:endParaRPr>
          </a:p>
          <a:p>
            <a:r>
              <a:rPr lang="ru-RU" sz="1800" b="0" i="0" u="none" strike="noStrike" baseline="0" dirty="0">
                <a:solidFill>
                  <a:srgbClr val="000000"/>
                </a:solidFill>
                <a:latin typeface="Times New Roman" panose="02020603050405020304" pitchFamily="18" charset="0"/>
              </a:rPr>
              <a:t>1. Член Профсоюза уплачивает членский профсоюзный взнос. </a:t>
            </a:r>
          </a:p>
          <a:p>
            <a:r>
              <a:rPr lang="ru-RU" sz="1800" b="0" i="0" u="none" strike="noStrike" baseline="0" dirty="0">
                <a:solidFill>
                  <a:srgbClr val="000000"/>
                </a:solidFill>
                <a:latin typeface="Times New Roman" panose="02020603050405020304" pitchFamily="18" charset="0"/>
              </a:rPr>
              <a:t>2. Размер членского профсоюзного взноса устанавливается настоящим Уставом Профсоюза, Положением о размере и порядке уплаты членами Профсоюза членских профсоюзных взносов, утверждаемым Съездом Профсоюза. </a:t>
            </a:r>
          </a:p>
          <a:p>
            <a:r>
              <a:rPr lang="ru-RU" sz="1800" b="0" i="0" u="none" strike="noStrike" baseline="0" dirty="0">
                <a:solidFill>
                  <a:srgbClr val="000000"/>
                </a:solidFill>
                <a:latin typeface="Times New Roman" panose="02020603050405020304" pitchFamily="18" charset="0"/>
              </a:rPr>
              <a:t>3. Членский профсоюзный взнос устанавливается в размере не менее одного процента от ежемесячной заработной платы и других доходов, связанных с трудовой деятельностью, всех видов стипендий обучающихся, за исключением случаев, предусмотренных Положением о размере и порядке уплаты членами Профсоюза членских профсоюзных взносов. </a:t>
            </a:r>
          </a:p>
          <a:p>
            <a:r>
              <a:rPr lang="ru-RU" sz="1800" b="0" i="0" u="none" strike="noStrike" baseline="0" dirty="0">
                <a:solidFill>
                  <a:srgbClr val="000000"/>
                </a:solidFill>
                <a:latin typeface="Times New Roman" panose="02020603050405020304" pitchFamily="18" charset="0"/>
              </a:rPr>
              <a:t>4. Членский профсоюзный взнос уплачивается путем безналичного перечисления из заработной платы члена Профсоюза по его личному заявлению либо наличными денежными средствами. </a:t>
            </a:r>
            <a:endParaRPr lang="ru-RU" dirty="0"/>
          </a:p>
        </p:txBody>
      </p:sp>
      <p:sp>
        <p:nvSpPr>
          <p:cNvPr id="4" name="Номер слайда 3"/>
          <p:cNvSpPr>
            <a:spLocks noGrp="1"/>
          </p:cNvSpPr>
          <p:nvPr>
            <p:ph type="sldNum" sz="quarter" idx="5"/>
          </p:nvPr>
        </p:nvSpPr>
        <p:spPr/>
        <p:txBody>
          <a:bodyPr/>
          <a:lstStyle/>
          <a:p>
            <a:fld id="{4CF27FAF-CF5C-40AA-9E29-2856582C9030}" type="slidenum">
              <a:rPr lang="ru-RU" smtClean="0"/>
              <a:t>14</a:t>
            </a:fld>
            <a:endParaRPr lang="ru-RU"/>
          </a:p>
        </p:txBody>
      </p:sp>
    </p:spTree>
    <p:extLst>
      <p:ext uri="{BB962C8B-B14F-4D97-AF65-F5344CB8AC3E}">
        <p14:creationId xmlns:p14="http://schemas.microsoft.com/office/powerpoint/2010/main" val="2880215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C499F61-77A5-4F64-BB00-2427F3034F9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2035700A-6330-4A6C-BC3D-6B6A9AF674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EC61BAF9-A1B5-4984-A718-C3C487CF49DF}"/>
              </a:ext>
            </a:extLst>
          </p:cNvPr>
          <p:cNvSpPr>
            <a:spLocks noGrp="1"/>
          </p:cNvSpPr>
          <p:nvPr>
            <p:ph type="dt" sz="half" idx="10"/>
          </p:nvPr>
        </p:nvSpPr>
        <p:spPr/>
        <p:txBody>
          <a:bodyPr/>
          <a:lstStyle/>
          <a:p>
            <a:fld id="{803440B9-C884-4F98-94B6-F216F78DD845}" type="datetimeFigureOut">
              <a:rPr lang="ru-RU" smtClean="0"/>
              <a:t>21.12.2021</a:t>
            </a:fld>
            <a:endParaRPr lang="ru-RU"/>
          </a:p>
        </p:txBody>
      </p:sp>
      <p:sp>
        <p:nvSpPr>
          <p:cNvPr id="5" name="Нижний колонтитул 4">
            <a:extLst>
              <a:ext uri="{FF2B5EF4-FFF2-40B4-BE49-F238E27FC236}">
                <a16:creationId xmlns:a16="http://schemas.microsoft.com/office/drawing/2014/main" xmlns="" id="{F073A9AC-0DFB-4236-BCEC-2AE86CC6F21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1DCB3E4A-3DEA-4002-BB60-CD29917DFA35}"/>
              </a:ext>
            </a:extLst>
          </p:cNvPr>
          <p:cNvSpPr>
            <a:spLocks noGrp="1"/>
          </p:cNvSpPr>
          <p:nvPr>
            <p:ph type="sldNum" sz="quarter" idx="12"/>
          </p:nvPr>
        </p:nvSpPr>
        <p:spPr/>
        <p:txBody>
          <a:bodyPr/>
          <a:lstStyle/>
          <a:p>
            <a:fld id="{863E8C47-8942-446C-B2ED-04B22F217A60}" type="slidenum">
              <a:rPr lang="ru-RU" smtClean="0"/>
              <a:t>‹#›</a:t>
            </a:fld>
            <a:endParaRPr lang="ru-RU"/>
          </a:p>
        </p:txBody>
      </p:sp>
    </p:spTree>
    <p:extLst>
      <p:ext uri="{BB962C8B-B14F-4D97-AF65-F5344CB8AC3E}">
        <p14:creationId xmlns:p14="http://schemas.microsoft.com/office/powerpoint/2010/main" val="2125049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32CEB54-03CE-45E5-B9BE-42312EF372C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5727FA02-4C07-4DD0-B2C2-F4CFA588A73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12DA1085-366D-4353-8A9A-8500807716CF}"/>
              </a:ext>
            </a:extLst>
          </p:cNvPr>
          <p:cNvSpPr>
            <a:spLocks noGrp="1"/>
          </p:cNvSpPr>
          <p:nvPr>
            <p:ph type="dt" sz="half" idx="10"/>
          </p:nvPr>
        </p:nvSpPr>
        <p:spPr/>
        <p:txBody>
          <a:bodyPr/>
          <a:lstStyle/>
          <a:p>
            <a:fld id="{803440B9-C884-4F98-94B6-F216F78DD845}" type="datetimeFigureOut">
              <a:rPr lang="ru-RU" smtClean="0"/>
              <a:t>21.12.2021</a:t>
            </a:fld>
            <a:endParaRPr lang="ru-RU"/>
          </a:p>
        </p:txBody>
      </p:sp>
      <p:sp>
        <p:nvSpPr>
          <p:cNvPr id="5" name="Нижний колонтитул 4">
            <a:extLst>
              <a:ext uri="{FF2B5EF4-FFF2-40B4-BE49-F238E27FC236}">
                <a16:creationId xmlns:a16="http://schemas.microsoft.com/office/drawing/2014/main" xmlns="" id="{0525A4C3-124E-446C-ABA8-E11ED2CF62D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4E9D2D78-9B61-4640-84A0-CFCFA52530E4}"/>
              </a:ext>
            </a:extLst>
          </p:cNvPr>
          <p:cNvSpPr>
            <a:spLocks noGrp="1"/>
          </p:cNvSpPr>
          <p:nvPr>
            <p:ph type="sldNum" sz="quarter" idx="12"/>
          </p:nvPr>
        </p:nvSpPr>
        <p:spPr/>
        <p:txBody>
          <a:bodyPr/>
          <a:lstStyle/>
          <a:p>
            <a:fld id="{863E8C47-8942-446C-B2ED-04B22F217A60}" type="slidenum">
              <a:rPr lang="ru-RU" smtClean="0"/>
              <a:t>‹#›</a:t>
            </a:fld>
            <a:endParaRPr lang="ru-RU"/>
          </a:p>
        </p:txBody>
      </p:sp>
    </p:spTree>
    <p:extLst>
      <p:ext uri="{BB962C8B-B14F-4D97-AF65-F5344CB8AC3E}">
        <p14:creationId xmlns:p14="http://schemas.microsoft.com/office/powerpoint/2010/main" val="138923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A7188F05-E6D8-4080-9087-D5A7DAB73EEA}"/>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7BB64458-FDF6-43B7-B087-A050226AACE3}"/>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E89F42C0-ABC0-4894-B854-DBF2ECD7F280}"/>
              </a:ext>
            </a:extLst>
          </p:cNvPr>
          <p:cNvSpPr>
            <a:spLocks noGrp="1"/>
          </p:cNvSpPr>
          <p:nvPr>
            <p:ph type="dt" sz="half" idx="10"/>
          </p:nvPr>
        </p:nvSpPr>
        <p:spPr/>
        <p:txBody>
          <a:bodyPr/>
          <a:lstStyle/>
          <a:p>
            <a:fld id="{803440B9-C884-4F98-94B6-F216F78DD845}" type="datetimeFigureOut">
              <a:rPr lang="ru-RU" smtClean="0"/>
              <a:t>21.12.2021</a:t>
            </a:fld>
            <a:endParaRPr lang="ru-RU"/>
          </a:p>
        </p:txBody>
      </p:sp>
      <p:sp>
        <p:nvSpPr>
          <p:cNvPr id="5" name="Нижний колонтитул 4">
            <a:extLst>
              <a:ext uri="{FF2B5EF4-FFF2-40B4-BE49-F238E27FC236}">
                <a16:creationId xmlns:a16="http://schemas.microsoft.com/office/drawing/2014/main" xmlns="" id="{C2A3DEC0-BD4C-48DD-9F4C-F93A89A43AA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3F1A4E97-0B96-4556-B9F9-D847BEE8FAB6}"/>
              </a:ext>
            </a:extLst>
          </p:cNvPr>
          <p:cNvSpPr>
            <a:spLocks noGrp="1"/>
          </p:cNvSpPr>
          <p:nvPr>
            <p:ph type="sldNum" sz="quarter" idx="12"/>
          </p:nvPr>
        </p:nvSpPr>
        <p:spPr/>
        <p:txBody>
          <a:bodyPr/>
          <a:lstStyle/>
          <a:p>
            <a:fld id="{863E8C47-8942-446C-B2ED-04B22F217A60}" type="slidenum">
              <a:rPr lang="ru-RU" smtClean="0"/>
              <a:t>‹#›</a:t>
            </a:fld>
            <a:endParaRPr lang="ru-RU"/>
          </a:p>
        </p:txBody>
      </p:sp>
    </p:spTree>
    <p:extLst>
      <p:ext uri="{BB962C8B-B14F-4D97-AF65-F5344CB8AC3E}">
        <p14:creationId xmlns:p14="http://schemas.microsoft.com/office/powerpoint/2010/main" val="62852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953A96E-8CAC-4412-A922-8C19521F084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BFA5B4B6-C489-48F6-8452-3119C1EEDC9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4F3BD822-5D40-4416-A893-430CEE3F070E}"/>
              </a:ext>
            </a:extLst>
          </p:cNvPr>
          <p:cNvSpPr>
            <a:spLocks noGrp="1"/>
          </p:cNvSpPr>
          <p:nvPr>
            <p:ph type="dt" sz="half" idx="10"/>
          </p:nvPr>
        </p:nvSpPr>
        <p:spPr/>
        <p:txBody>
          <a:bodyPr/>
          <a:lstStyle/>
          <a:p>
            <a:fld id="{803440B9-C884-4F98-94B6-F216F78DD845}" type="datetimeFigureOut">
              <a:rPr lang="ru-RU" smtClean="0"/>
              <a:t>21.12.2021</a:t>
            </a:fld>
            <a:endParaRPr lang="ru-RU"/>
          </a:p>
        </p:txBody>
      </p:sp>
      <p:sp>
        <p:nvSpPr>
          <p:cNvPr id="5" name="Нижний колонтитул 4">
            <a:extLst>
              <a:ext uri="{FF2B5EF4-FFF2-40B4-BE49-F238E27FC236}">
                <a16:creationId xmlns:a16="http://schemas.microsoft.com/office/drawing/2014/main" xmlns="" id="{AE9C8378-F3FC-4361-AA25-5D723D25A3F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06BF758A-9017-408F-8790-273B532D9A27}"/>
              </a:ext>
            </a:extLst>
          </p:cNvPr>
          <p:cNvSpPr>
            <a:spLocks noGrp="1"/>
          </p:cNvSpPr>
          <p:nvPr>
            <p:ph type="sldNum" sz="quarter" idx="12"/>
          </p:nvPr>
        </p:nvSpPr>
        <p:spPr/>
        <p:txBody>
          <a:bodyPr/>
          <a:lstStyle/>
          <a:p>
            <a:fld id="{863E8C47-8942-446C-B2ED-04B22F217A60}" type="slidenum">
              <a:rPr lang="ru-RU" smtClean="0"/>
              <a:t>‹#›</a:t>
            </a:fld>
            <a:endParaRPr lang="ru-RU"/>
          </a:p>
        </p:txBody>
      </p:sp>
    </p:spTree>
    <p:extLst>
      <p:ext uri="{BB962C8B-B14F-4D97-AF65-F5344CB8AC3E}">
        <p14:creationId xmlns:p14="http://schemas.microsoft.com/office/powerpoint/2010/main" val="891315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6D5AF8E-6A53-4191-BD7B-C0B85B524017}"/>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D59AFA7B-D372-4D26-A11D-966426D6A9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04D24196-E092-4F0E-AF8F-D5668767ACD1}"/>
              </a:ext>
            </a:extLst>
          </p:cNvPr>
          <p:cNvSpPr>
            <a:spLocks noGrp="1"/>
          </p:cNvSpPr>
          <p:nvPr>
            <p:ph type="dt" sz="half" idx="10"/>
          </p:nvPr>
        </p:nvSpPr>
        <p:spPr/>
        <p:txBody>
          <a:bodyPr/>
          <a:lstStyle/>
          <a:p>
            <a:fld id="{803440B9-C884-4F98-94B6-F216F78DD845}" type="datetimeFigureOut">
              <a:rPr lang="ru-RU" smtClean="0"/>
              <a:t>21.12.2021</a:t>
            </a:fld>
            <a:endParaRPr lang="ru-RU"/>
          </a:p>
        </p:txBody>
      </p:sp>
      <p:sp>
        <p:nvSpPr>
          <p:cNvPr id="5" name="Нижний колонтитул 4">
            <a:extLst>
              <a:ext uri="{FF2B5EF4-FFF2-40B4-BE49-F238E27FC236}">
                <a16:creationId xmlns:a16="http://schemas.microsoft.com/office/drawing/2014/main" xmlns="" id="{C9DC7228-8EB4-42AE-90B3-7E4F86FC388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AA635A14-10D8-4FFD-A3EB-0004E9D461FC}"/>
              </a:ext>
            </a:extLst>
          </p:cNvPr>
          <p:cNvSpPr>
            <a:spLocks noGrp="1"/>
          </p:cNvSpPr>
          <p:nvPr>
            <p:ph type="sldNum" sz="quarter" idx="12"/>
          </p:nvPr>
        </p:nvSpPr>
        <p:spPr/>
        <p:txBody>
          <a:bodyPr/>
          <a:lstStyle/>
          <a:p>
            <a:fld id="{863E8C47-8942-446C-B2ED-04B22F217A60}" type="slidenum">
              <a:rPr lang="ru-RU" smtClean="0"/>
              <a:t>‹#›</a:t>
            </a:fld>
            <a:endParaRPr lang="ru-RU"/>
          </a:p>
        </p:txBody>
      </p:sp>
    </p:spTree>
    <p:extLst>
      <p:ext uri="{BB962C8B-B14F-4D97-AF65-F5344CB8AC3E}">
        <p14:creationId xmlns:p14="http://schemas.microsoft.com/office/powerpoint/2010/main" val="1350938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C2A2ED1-39CA-4B71-A879-E49CBFD8AB0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69DA0BDA-9FD2-4179-9AB9-835015E5F59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32937806-774F-4F67-A3B2-26AE477F74C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5D9846C1-CF90-4C6E-A1C4-07FB965649B0}"/>
              </a:ext>
            </a:extLst>
          </p:cNvPr>
          <p:cNvSpPr>
            <a:spLocks noGrp="1"/>
          </p:cNvSpPr>
          <p:nvPr>
            <p:ph type="dt" sz="half" idx="10"/>
          </p:nvPr>
        </p:nvSpPr>
        <p:spPr/>
        <p:txBody>
          <a:bodyPr/>
          <a:lstStyle/>
          <a:p>
            <a:fld id="{803440B9-C884-4F98-94B6-F216F78DD845}" type="datetimeFigureOut">
              <a:rPr lang="ru-RU" smtClean="0"/>
              <a:t>21.12.2021</a:t>
            </a:fld>
            <a:endParaRPr lang="ru-RU"/>
          </a:p>
        </p:txBody>
      </p:sp>
      <p:sp>
        <p:nvSpPr>
          <p:cNvPr id="6" name="Нижний колонтитул 5">
            <a:extLst>
              <a:ext uri="{FF2B5EF4-FFF2-40B4-BE49-F238E27FC236}">
                <a16:creationId xmlns:a16="http://schemas.microsoft.com/office/drawing/2014/main" xmlns="" id="{8799EC65-BA11-4B1F-BC9D-96757C69BBB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9EDEA80D-7D5A-45DC-8CE5-F2576FF154AB}"/>
              </a:ext>
            </a:extLst>
          </p:cNvPr>
          <p:cNvSpPr>
            <a:spLocks noGrp="1"/>
          </p:cNvSpPr>
          <p:nvPr>
            <p:ph type="sldNum" sz="quarter" idx="12"/>
          </p:nvPr>
        </p:nvSpPr>
        <p:spPr/>
        <p:txBody>
          <a:bodyPr/>
          <a:lstStyle/>
          <a:p>
            <a:fld id="{863E8C47-8942-446C-B2ED-04B22F217A60}" type="slidenum">
              <a:rPr lang="ru-RU" smtClean="0"/>
              <a:t>‹#›</a:t>
            </a:fld>
            <a:endParaRPr lang="ru-RU"/>
          </a:p>
        </p:txBody>
      </p:sp>
    </p:spTree>
    <p:extLst>
      <p:ext uri="{BB962C8B-B14F-4D97-AF65-F5344CB8AC3E}">
        <p14:creationId xmlns:p14="http://schemas.microsoft.com/office/powerpoint/2010/main" val="1118163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2C91C3D-72B8-45F6-930A-FCAA065F129F}"/>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B2B64DA6-2E97-409E-9C72-C8CD75C80E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95A8CDB1-B7E9-4342-B7C1-EA0AA5FDCA6F}"/>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11110F23-2E03-4E8D-9167-8FD63C3584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1D47BC00-91D0-4A2A-840A-DCF5E9D3A87D}"/>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DA0673CA-897F-46F6-B435-8FD0C1D18E92}"/>
              </a:ext>
            </a:extLst>
          </p:cNvPr>
          <p:cNvSpPr>
            <a:spLocks noGrp="1"/>
          </p:cNvSpPr>
          <p:nvPr>
            <p:ph type="dt" sz="half" idx="10"/>
          </p:nvPr>
        </p:nvSpPr>
        <p:spPr/>
        <p:txBody>
          <a:bodyPr/>
          <a:lstStyle/>
          <a:p>
            <a:fld id="{803440B9-C884-4F98-94B6-F216F78DD845}" type="datetimeFigureOut">
              <a:rPr lang="ru-RU" smtClean="0"/>
              <a:t>21.12.2021</a:t>
            </a:fld>
            <a:endParaRPr lang="ru-RU"/>
          </a:p>
        </p:txBody>
      </p:sp>
      <p:sp>
        <p:nvSpPr>
          <p:cNvPr id="8" name="Нижний колонтитул 7">
            <a:extLst>
              <a:ext uri="{FF2B5EF4-FFF2-40B4-BE49-F238E27FC236}">
                <a16:creationId xmlns:a16="http://schemas.microsoft.com/office/drawing/2014/main" xmlns="" id="{7F53DB88-7EBD-4D40-A7DA-C43D9852BBCE}"/>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AF0530E0-F189-47A9-AE2A-2B80CD8C660B}"/>
              </a:ext>
            </a:extLst>
          </p:cNvPr>
          <p:cNvSpPr>
            <a:spLocks noGrp="1"/>
          </p:cNvSpPr>
          <p:nvPr>
            <p:ph type="sldNum" sz="quarter" idx="12"/>
          </p:nvPr>
        </p:nvSpPr>
        <p:spPr/>
        <p:txBody>
          <a:bodyPr/>
          <a:lstStyle/>
          <a:p>
            <a:fld id="{863E8C47-8942-446C-B2ED-04B22F217A60}" type="slidenum">
              <a:rPr lang="ru-RU" smtClean="0"/>
              <a:t>‹#›</a:t>
            </a:fld>
            <a:endParaRPr lang="ru-RU"/>
          </a:p>
        </p:txBody>
      </p:sp>
    </p:spTree>
    <p:extLst>
      <p:ext uri="{BB962C8B-B14F-4D97-AF65-F5344CB8AC3E}">
        <p14:creationId xmlns:p14="http://schemas.microsoft.com/office/powerpoint/2010/main" val="970252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6F8D23B-55A7-4B65-93C4-4989C21C200C}"/>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5F70CE68-80CD-45F4-BC45-89B01E200617}"/>
              </a:ext>
            </a:extLst>
          </p:cNvPr>
          <p:cNvSpPr>
            <a:spLocks noGrp="1"/>
          </p:cNvSpPr>
          <p:nvPr>
            <p:ph type="dt" sz="half" idx="10"/>
          </p:nvPr>
        </p:nvSpPr>
        <p:spPr/>
        <p:txBody>
          <a:bodyPr/>
          <a:lstStyle/>
          <a:p>
            <a:fld id="{803440B9-C884-4F98-94B6-F216F78DD845}" type="datetimeFigureOut">
              <a:rPr lang="ru-RU" smtClean="0"/>
              <a:t>21.12.2021</a:t>
            </a:fld>
            <a:endParaRPr lang="ru-RU"/>
          </a:p>
        </p:txBody>
      </p:sp>
      <p:sp>
        <p:nvSpPr>
          <p:cNvPr id="4" name="Нижний колонтитул 3">
            <a:extLst>
              <a:ext uri="{FF2B5EF4-FFF2-40B4-BE49-F238E27FC236}">
                <a16:creationId xmlns:a16="http://schemas.microsoft.com/office/drawing/2014/main" xmlns="" id="{24C08836-203E-44D2-BE52-F79F6A40F49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A3DE6644-A39A-4DBB-96AD-A04CC4E0B36E}"/>
              </a:ext>
            </a:extLst>
          </p:cNvPr>
          <p:cNvSpPr>
            <a:spLocks noGrp="1"/>
          </p:cNvSpPr>
          <p:nvPr>
            <p:ph type="sldNum" sz="quarter" idx="12"/>
          </p:nvPr>
        </p:nvSpPr>
        <p:spPr/>
        <p:txBody>
          <a:bodyPr/>
          <a:lstStyle/>
          <a:p>
            <a:fld id="{863E8C47-8942-446C-B2ED-04B22F217A60}" type="slidenum">
              <a:rPr lang="ru-RU" smtClean="0"/>
              <a:t>‹#›</a:t>
            </a:fld>
            <a:endParaRPr lang="ru-RU"/>
          </a:p>
        </p:txBody>
      </p:sp>
    </p:spTree>
    <p:extLst>
      <p:ext uri="{BB962C8B-B14F-4D97-AF65-F5344CB8AC3E}">
        <p14:creationId xmlns:p14="http://schemas.microsoft.com/office/powerpoint/2010/main" val="3086399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524E7D45-7C3C-4EEC-A5AB-347C84B4E66D}"/>
              </a:ext>
            </a:extLst>
          </p:cNvPr>
          <p:cNvSpPr>
            <a:spLocks noGrp="1"/>
          </p:cNvSpPr>
          <p:nvPr>
            <p:ph type="dt" sz="half" idx="10"/>
          </p:nvPr>
        </p:nvSpPr>
        <p:spPr/>
        <p:txBody>
          <a:bodyPr/>
          <a:lstStyle/>
          <a:p>
            <a:fld id="{803440B9-C884-4F98-94B6-F216F78DD845}" type="datetimeFigureOut">
              <a:rPr lang="ru-RU" smtClean="0"/>
              <a:t>21.12.2021</a:t>
            </a:fld>
            <a:endParaRPr lang="ru-RU"/>
          </a:p>
        </p:txBody>
      </p:sp>
      <p:sp>
        <p:nvSpPr>
          <p:cNvPr id="3" name="Нижний колонтитул 2">
            <a:extLst>
              <a:ext uri="{FF2B5EF4-FFF2-40B4-BE49-F238E27FC236}">
                <a16:creationId xmlns:a16="http://schemas.microsoft.com/office/drawing/2014/main" xmlns="" id="{3AE85124-8B1A-4034-9C06-57314EE3AE80}"/>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977DD56D-760D-41F4-B169-7E32149EF810}"/>
              </a:ext>
            </a:extLst>
          </p:cNvPr>
          <p:cNvSpPr>
            <a:spLocks noGrp="1"/>
          </p:cNvSpPr>
          <p:nvPr>
            <p:ph type="sldNum" sz="quarter" idx="12"/>
          </p:nvPr>
        </p:nvSpPr>
        <p:spPr/>
        <p:txBody>
          <a:bodyPr/>
          <a:lstStyle/>
          <a:p>
            <a:fld id="{863E8C47-8942-446C-B2ED-04B22F217A60}" type="slidenum">
              <a:rPr lang="ru-RU" smtClean="0"/>
              <a:t>‹#›</a:t>
            </a:fld>
            <a:endParaRPr lang="ru-RU"/>
          </a:p>
        </p:txBody>
      </p:sp>
    </p:spTree>
    <p:extLst>
      <p:ext uri="{BB962C8B-B14F-4D97-AF65-F5344CB8AC3E}">
        <p14:creationId xmlns:p14="http://schemas.microsoft.com/office/powerpoint/2010/main" val="4235572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3EC43B8-8B48-4FC7-9AC7-A4F772D1813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1417CC7E-0E5E-40DE-9079-4263D3C9F3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FD86109A-00A1-430C-BA73-9203466DEC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B89A2FCD-8F40-47B0-95FF-32A752C0A21F}"/>
              </a:ext>
            </a:extLst>
          </p:cNvPr>
          <p:cNvSpPr>
            <a:spLocks noGrp="1"/>
          </p:cNvSpPr>
          <p:nvPr>
            <p:ph type="dt" sz="half" idx="10"/>
          </p:nvPr>
        </p:nvSpPr>
        <p:spPr/>
        <p:txBody>
          <a:bodyPr/>
          <a:lstStyle/>
          <a:p>
            <a:fld id="{803440B9-C884-4F98-94B6-F216F78DD845}" type="datetimeFigureOut">
              <a:rPr lang="ru-RU" smtClean="0"/>
              <a:t>21.12.2021</a:t>
            </a:fld>
            <a:endParaRPr lang="ru-RU"/>
          </a:p>
        </p:txBody>
      </p:sp>
      <p:sp>
        <p:nvSpPr>
          <p:cNvPr id="6" name="Нижний колонтитул 5">
            <a:extLst>
              <a:ext uri="{FF2B5EF4-FFF2-40B4-BE49-F238E27FC236}">
                <a16:creationId xmlns:a16="http://schemas.microsoft.com/office/drawing/2014/main" xmlns="" id="{00D2093F-FB15-49FE-8C1A-257BD8839DA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42750052-08B1-433E-A311-5058DC05A696}"/>
              </a:ext>
            </a:extLst>
          </p:cNvPr>
          <p:cNvSpPr>
            <a:spLocks noGrp="1"/>
          </p:cNvSpPr>
          <p:nvPr>
            <p:ph type="sldNum" sz="quarter" idx="12"/>
          </p:nvPr>
        </p:nvSpPr>
        <p:spPr/>
        <p:txBody>
          <a:bodyPr/>
          <a:lstStyle/>
          <a:p>
            <a:fld id="{863E8C47-8942-446C-B2ED-04B22F217A60}" type="slidenum">
              <a:rPr lang="ru-RU" smtClean="0"/>
              <a:t>‹#›</a:t>
            </a:fld>
            <a:endParaRPr lang="ru-RU"/>
          </a:p>
        </p:txBody>
      </p:sp>
    </p:spTree>
    <p:extLst>
      <p:ext uri="{BB962C8B-B14F-4D97-AF65-F5344CB8AC3E}">
        <p14:creationId xmlns:p14="http://schemas.microsoft.com/office/powerpoint/2010/main" val="1717089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25C84F2-E57F-44AA-B439-3BD753AD3D8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878B75A2-E522-4629-8B3D-452024CA8F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07D99F86-FFB4-48A2-9C95-6640152D2B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6E1CC950-9F56-4589-8EF6-785B210A101D}"/>
              </a:ext>
            </a:extLst>
          </p:cNvPr>
          <p:cNvSpPr>
            <a:spLocks noGrp="1"/>
          </p:cNvSpPr>
          <p:nvPr>
            <p:ph type="dt" sz="half" idx="10"/>
          </p:nvPr>
        </p:nvSpPr>
        <p:spPr/>
        <p:txBody>
          <a:bodyPr/>
          <a:lstStyle/>
          <a:p>
            <a:fld id="{803440B9-C884-4F98-94B6-F216F78DD845}" type="datetimeFigureOut">
              <a:rPr lang="ru-RU" smtClean="0"/>
              <a:t>21.12.2021</a:t>
            </a:fld>
            <a:endParaRPr lang="ru-RU"/>
          </a:p>
        </p:txBody>
      </p:sp>
      <p:sp>
        <p:nvSpPr>
          <p:cNvPr id="6" name="Нижний колонтитул 5">
            <a:extLst>
              <a:ext uri="{FF2B5EF4-FFF2-40B4-BE49-F238E27FC236}">
                <a16:creationId xmlns:a16="http://schemas.microsoft.com/office/drawing/2014/main" xmlns="" id="{8DB692FD-ABA5-461E-9957-BD9EF0CB5DE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9346078E-9074-45B5-A1FB-A4B1B29C4A8E}"/>
              </a:ext>
            </a:extLst>
          </p:cNvPr>
          <p:cNvSpPr>
            <a:spLocks noGrp="1"/>
          </p:cNvSpPr>
          <p:nvPr>
            <p:ph type="sldNum" sz="quarter" idx="12"/>
          </p:nvPr>
        </p:nvSpPr>
        <p:spPr/>
        <p:txBody>
          <a:bodyPr/>
          <a:lstStyle/>
          <a:p>
            <a:fld id="{863E8C47-8942-446C-B2ED-04B22F217A60}" type="slidenum">
              <a:rPr lang="ru-RU" smtClean="0"/>
              <a:t>‹#›</a:t>
            </a:fld>
            <a:endParaRPr lang="ru-RU"/>
          </a:p>
        </p:txBody>
      </p:sp>
    </p:spTree>
    <p:extLst>
      <p:ext uri="{BB962C8B-B14F-4D97-AF65-F5344CB8AC3E}">
        <p14:creationId xmlns:p14="http://schemas.microsoft.com/office/powerpoint/2010/main" val="54952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8D2513A-E2C2-4589-9773-6C070BBA03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CA5C0D47-3CAD-48B7-9E7E-E7CC8D864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56BB7435-893C-42B6-8484-C804E4DB28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3440B9-C884-4F98-94B6-F216F78DD845}" type="datetimeFigureOut">
              <a:rPr lang="ru-RU" smtClean="0"/>
              <a:t>21.12.2021</a:t>
            </a:fld>
            <a:endParaRPr lang="ru-RU"/>
          </a:p>
        </p:txBody>
      </p:sp>
      <p:sp>
        <p:nvSpPr>
          <p:cNvPr id="5" name="Нижний колонтитул 4">
            <a:extLst>
              <a:ext uri="{FF2B5EF4-FFF2-40B4-BE49-F238E27FC236}">
                <a16:creationId xmlns:a16="http://schemas.microsoft.com/office/drawing/2014/main" xmlns="" id="{2B5CCFFB-F46F-49B5-8A25-FE64A204DA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5075A69A-C1DD-4B44-A647-CBD382B78A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3E8C47-8942-446C-B2ED-04B22F217A60}" type="slidenum">
              <a:rPr lang="ru-RU" smtClean="0"/>
              <a:t>‹#›</a:t>
            </a:fld>
            <a:endParaRPr lang="ru-RU"/>
          </a:p>
        </p:txBody>
      </p:sp>
    </p:spTree>
    <p:extLst>
      <p:ext uri="{BB962C8B-B14F-4D97-AF65-F5344CB8AC3E}">
        <p14:creationId xmlns:p14="http://schemas.microsoft.com/office/powerpoint/2010/main" val="21528533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D6E6FB2-3A8F-40C4-818C-7E3D53D5E7C7}"/>
              </a:ext>
            </a:extLst>
          </p:cNvPr>
          <p:cNvSpPr>
            <a:spLocks noGrp="1"/>
          </p:cNvSpPr>
          <p:nvPr>
            <p:ph type="ctrTitle"/>
          </p:nvPr>
        </p:nvSpPr>
        <p:spPr>
          <a:xfrm>
            <a:off x="1524000" y="323372"/>
            <a:ext cx="9144000" cy="892869"/>
          </a:xfrm>
        </p:spPr>
        <p:txBody>
          <a:bodyPr>
            <a:normAutofit fontScale="90000"/>
          </a:bodyPr>
          <a:lstStyle/>
          <a:p>
            <a:r>
              <a:rPr lang="ru-RU" b="1" dirty="0">
                <a:latin typeface="Microsoft YaHei UI" panose="020B0503020204020204" pitchFamily="34" charset="-122"/>
                <a:ea typeface="Microsoft YaHei UI" panose="020B0503020204020204" pitchFamily="34" charset="-122"/>
              </a:rPr>
              <a:t>УСТАВ ПРОФСОЮЗА</a:t>
            </a:r>
          </a:p>
        </p:txBody>
      </p:sp>
      <p:sp>
        <p:nvSpPr>
          <p:cNvPr id="3" name="Подзаголовок 2">
            <a:extLst>
              <a:ext uri="{FF2B5EF4-FFF2-40B4-BE49-F238E27FC236}">
                <a16:creationId xmlns:a16="http://schemas.microsoft.com/office/drawing/2014/main" xmlns="" id="{ACB18416-CF7C-4CCC-A39D-586DDD7AD9CE}"/>
              </a:ext>
            </a:extLst>
          </p:cNvPr>
          <p:cNvSpPr>
            <a:spLocks noGrp="1"/>
          </p:cNvSpPr>
          <p:nvPr>
            <p:ph type="subTitle" idx="1"/>
          </p:nvPr>
        </p:nvSpPr>
        <p:spPr>
          <a:xfrm>
            <a:off x="1524000" y="1802167"/>
            <a:ext cx="9144000" cy="4447713"/>
          </a:xfrm>
        </p:spPr>
        <p:txBody>
          <a:bodyPr>
            <a:normAutofit/>
          </a:bodyPr>
          <a:lstStyle/>
          <a:p>
            <a:pPr algn="l"/>
            <a:r>
              <a:rPr lang="ru-RU" b="1" dirty="0">
                <a:latin typeface="Times New Roman" panose="02020603050405020304" pitchFamily="18" charset="0"/>
                <a:cs typeface="Times New Roman" panose="02020603050405020304" pitchFamily="18" charset="0"/>
              </a:rPr>
              <a:t>Основные блоки: </a:t>
            </a:r>
          </a:p>
          <a:p>
            <a:pPr algn="l"/>
            <a:r>
              <a:rPr lang="ru-RU" dirty="0">
                <a:latin typeface="Times New Roman" panose="02020603050405020304" pitchFamily="18" charset="0"/>
                <a:cs typeface="Times New Roman" panose="02020603050405020304" pitchFamily="18" charset="0"/>
              </a:rPr>
              <a:t>1.	Общие положения </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основные положения, цели , задачи и предмет деятельности). Членство в Профсоюзе, Организационная структура и Профсоюзные кадры </a:t>
            </a:r>
          </a:p>
          <a:p>
            <a:pPr algn="l"/>
            <a:r>
              <a:rPr lang="ru-RU" dirty="0">
                <a:latin typeface="Times New Roman" panose="02020603050405020304" pitchFamily="18" charset="0"/>
                <a:cs typeface="Times New Roman" panose="02020603050405020304" pitchFamily="18" charset="0"/>
              </a:rPr>
              <a:t>2.	Первичные, территориальные и региональные (межрегиональные) ПО </a:t>
            </a:r>
          </a:p>
          <a:p>
            <a:pPr marL="457200" indent="-457200" algn="l">
              <a:buAutoNum type="arabicPeriod" startAt="3"/>
            </a:pPr>
            <a:r>
              <a:rPr lang="ru-RU" dirty="0" smtClean="0">
                <a:latin typeface="Times New Roman" panose="02020603050405020304" pitchFamily="18" charset="0"/>
                <a:cs typeface="Times New Roman" panose="02020603050405020304" pitchFamily="18" charset="0"/>
              </a:rPr>
              <a:t>     Управление </a:t>
            </a:r>
            <a:r>
              <a:rPr lang="ru-RU" dirty="0">
                <a:latin typeface="Times New Roman" panose="02020603050405020304" pitchFamily="18" charset="0"/>
                <a:cs typeface="Times New Roman" panose="02020603050405020304" pitchFamily="18" charset="0"/>
              </a:rPr>
              <a:t>Профсоюзом.</a:t>
            </a:r>
          </a:p>
          <a:p>
            <a:endParaRPr lang="ru-RU" dirty="0"/>
          </a:p>
        </p:txBody>
      </p:sp>
    </p:spTree>
    <p:extLst>
      <p:ext uri="{BB962C8B-B14F-4D97-AF65-F5344CB8AC3E}">
        <p14:creationId xmlns:p14="http://schemas.microsoft.com/office/powerpoint/2010/main" val="4047504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5C6DC14-CF9F-4644-8356-39443C3D4693}"/>
              </a:ext>
            </a:extLst>
          </p:cNvPr>
          <p:cNvSpPr>
            <a:spLocks noGrp="1"/>
          </p:cNvSpPr>
          <p:nvPr>
            <p:ph type="title"/>
          </p:nvPr>
        </p:nvSpPr>
        <p:spPr/>
        <p:txBody>
          <a:bodyPr/>
          <a:lstStyle/>
          <a:p>
            <a:r>
              <a:rPr lang="ru-RU" b="1" dirty="0"/>
              <a:t>Статья 52. Председатель Профсоюза</a:t>
            </a:r>
          </a:p>
        </p:txBody>
      </p:sp>
      <p:sp>
        <p:nvSpPr>
          <p:cNvPr id="3" name="Объект 2">
            <a:extLst>
              <a:ext uri="{FF2B5EF4-FFF2-40B4-BE49-F238E27FC236}">
                <a16:creationId xmlns:a16="http://schemas.microsoft.com/office/drawing/2014/main" xmlns="" id="{84220408-DFBC-4B33-9509-E573E50469F8}"/>
              </a:ext>
            </a:extLst>
          </p:cNvPr>
          <p:cNvSpPr>
            <a:spLocks noGrp="1"/>
          </p:cNvSpPr>
          <p:nvPr>
            <p:ph idx="1"/>
          </p:nvPr>
        </p:nvSpPr>
        <p:spPr/>
        <p:txBody>
          <a:bodyPr>
            <a:normAutofit fontScale="85000" lnSpcReduction="20000"/>
          </a:bodyPr>
          <a:lstStyle/>
          <a:p>
            <a:r>
              <a:rPr lang="ru-RU" dirty="0">
                <a:latin typeface="Times New Roman" panose="02020603050405020304" pitchFamily="18" charset="0"/>
                <a:cs typeface="Times New Roman" panose="02020603050405020304" pitchFamily="18" charset="0"/>
              </a:rPr>
              <a:t>Выборный единоличный исполнительный орган</a:t>
            </a:r>
          </a:p>
          <a:p>
            <a:r>
              <a:rPr lang="ru-RU" dirty="0">
                <a:latin typeface="Times New Roman" panose="02020603050405020304" pitchFamily="18" charset="0"/>
                <a:cs typeface="Times New Roman" panose="02020603050405020304" pitchFamily="18" charset="0"/>
              </a:rPr>
              <a:t>Подотчетен Съезду, ЦС</a:t>
            </a:r>
          </a:p>
          <a:p>
            <a:r>
              <a:rPr lang="ru-RU" dirty="0">
                <a:latin typeface="Times New Roman" panose="02020603050405020304" pitchFamily="18" charset="0"/>
                <a:cs typeface="Times New Roman" panose="02020603050405020304" pitchFamily="18" charset="0"/>
              </a:rPr>
              <a:t>Вопросы, отнесенные к компетенции председателя</a:t>
            </a:r>
          </a:p>
          <a:p>
            <a:r>
              <a:rPr lang="ru-RU" dirty="0">
                <a:latin typeface="Times New Roman" panose="02020603050405020304" pitchFamily="18" charset="0"/>
                <a:cs typeface="Times New Roman" panose="02020603050405020304" pitchFamily="18" charset="0"/>
              </a:rPr>
              <a:t>В отсутствие Председателя его полномочия осуществляет заместитель (заместители)</a:t>
            </a:r>
          </a:p>
          <a:p>
            <a:r>
              <a:rPr lang="ru-RU" dirty="0">
                <a:latin typeface="Times New Roman" panose="02020603050405020304" pitchFamily="18" charset="0"/>
                <a:cs typeface="Times New Roman" panose="02020603050405020304" pitchFamily="18" charset="0"/>
              </a:rPr>
              <a:t>Срок полномочий – 5 лет</a:t>
            </a:r>
          </a:p>
          <a:p>
            <a:r>
              <a:rPr lang="ru-RU" dirty="0">
                <a:latin typeface="Times New Roman" panose="02020603050405020304" pitchFamily="18" charset="0"/>
                <a:cs typeface="Times New Roman" panose="02020603050405020304" pitchFamily="18" charset="0"/>
              </a:rPr>
              <a:t>Решения – распоряжения, срок хранения не менее 5 лет, после в архив</a:t>
            </a:r>
          </a:p>
          <a:p>
            <a:r>
              <a:rPr lang="ru-RU" dirty="0">
                <a:latin typeface="Times New Roman" panose="02020603050405020304" pitchFamily="18" charset="0"/>
                <a:cs typeface="Times New Roman" panose="02020603050405020304" pitchFamily="18" charset="0"/>
              </a:rPr>
              <a:t>Принятие решений о досрочном прекращении полномочий (по собственной инициативе и по инициативе Профсоюза)</a:t>
            </a:r>
          </a:p>
          <a:p>
            <a:r>
              <a:rPr lang="ru-RU" dirty="0">
                <a:latin typeface="Times New Roman" panose="02020603050405020304" pitchFamily="18" charset="0"/>
                <a:cs typeface="Times New Roman" panose="02020603050405020304" pitchFamily="18" charset="0"/>
              </a:rPr>
              <a:t>Срок полномочий председателя избранного на внеочередном Съезде – до окончания срока полномочий ЦС</a:t>
            </a:r>
          </a:p>
          <a:p>
            <a:r>
              <a:rPr lang="ru-RU" dirty="0">
                <a:latin typeface="Times New Roman" panose="02020603050405020304" pitchFamily="18" charset="0"/>
                <a:cs typeface="Times New Roman" panose="02020603050405020304" pitchFamily="18" charset="0"/>
              </a:rPr>
              <a:t>Председатель – основное место работы (как правило)</a:t>
            </a:r>
          </a:p>
        </p:txBody>
      </p:sp>
    </p:spTree>
    <p:extLst>
      <p:ext uri="{BB962C8B-B14F-4D97-AF65-F5344CB8AC3E}">
        <p14:creationId xmlns:p14="http://schemas.microsoft.com/office/powerpoint/2010/main" val="1284926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20A3162-F09D-40BA-8AEA-5C8CCA51ECC2}"/>
              </a:ext>
            </a:extLst>
          </p:cNvPr>
          <p:cNvSpPr>
            <a:spLocks noGrp="1"/>
          </p:cNvSpPr>
          <p:nvPr>
            <p:ph type="title"/>
          </p:nvPr>
        </p:nvSpPr>
        <p:spPr>
          <a:xfrm>
            <a:off x="838200" y="365126"/>
            <a:ext cx="10515600" cy="886158"/>
          </a:xfrm>
        </p:spPr>
        <p:txBody>
          <a:bodyPr>
            <a:noAutofit/>
          </a:bodyPr>
          <a:lstStyle/>
          <a:p>
            <a:r>
              <a:rPr lang="ru-RU" sz="3200" dirty="0">
                <a:latin typeface="Times New Roman" panose="02020603050405020304" pitchFamily="18" charset="0"/>
                <a:cs typeface="Times New Roman" panose="02020603050405020304" pitchFamily="18" charset="0"/>
              </a:rPr>
              <a:t>Статья 53. Контрольно-ревизионная комиссия Профсоюза</a:t>
            </a:r>
          </a:p>
        </p:txBody>
      </p:sp>
      <p:sp>
        <p:nvSpPr>
          <p:cNvPr id="3" name="Объект 2">
            <a:extLst>
              <a:ext uri="{FF2B5EF4-FFF2-40B4-BE49-F238E27FC236}">
                <a16:creationId xmlns:a16="http://schemas.microsoft.com/office/drawing/2014/main" xmlns="" id="{BF56AF3D-A00B-41E6-91DC-B90DF3ADBD3C}"/>
              </a:ext>
            </a:extLst>
          </p:cNvPr>
          <p:cNvSpPr>
            <a:spLocks noGrp="1"/>
          </p:cNvSpPr>
          <p:nvPr>
            <p:ph idx="1"/>
          </p:nvPr>
        </p:nvSpPr>
        <p:spPr>
          <a:xfrm>
            <a:off x="433137" y="1363578"/>
            <a:ext cx="11389895" cy="5129295"/>
          </a:xfrm>
        </p:spPr>
        <p:txBody>
          <a:bodyPr>
            <a:normAutofit fontScale="62500" lnSpcReduction="20000"/>
          </a:bodyPr>
          <a:lstStyle/>
          <a:p>
            <a:r>
              <a:rPr lang="ru-RU" dirty="0">
                <a:latin typeface="Times New Roman" panose="02020603050405020304" pitchFamily="18" charset="0"/>
                <a:cs typeface="Times New Roman" panose="02020603050405020304" pitchFamily="18" charset="0"/>
              </a:rPr>
              <a:t>Выборный контрольно-ревизионный орган</a:t>
            </a:r>
          </a:p>
          <a:p>
            <a:r>
              <a:rPr lang="ru-RU" dirty="0">
                <a:latin typeface="Times New Roman" panose="02020603050405020304" pitchFamily="18" charset="0"/>
                <a:cs typeface="Times New Roman" panose="02020603050405020304" pitchFamily="18" charset="0"/>
              </a:rPr>
              <a:t>Подотчетность Съезду </a:t>
            </a:r>
          </a:p>
          <a:p>
            <a:r>
              <a:rPr lang="ru-RU" dirty="0">
                <a:latin typeface="Times New Roman" panose="02020603050405020304" pitchFamily="18" charset="0"/>
                <a:cs typeface="Times New Roman" panose="02020603050405020304" pitchFamily="18" charset="0"/>
              </a:rPr>
              <a:t>Выполняет функции в соответствии Уставом и Положением о порядке и содержании деятельности контрольно-ревизионных органов Профсоюза, утверждаемым Съездом Профсоюза</a:t>
            </a:r>
          </a:p>
          <a:p>
            <a:r>
              <a:rPr lang="ru-RU" dirty="0">
                <a:latin typeface="Times New Roman" panose="02020603050405020304" pitchFamily="18" charset="0"/>
                <a:cs typeface="Times New Roman" panose="02020603050405020304" pitchFamily="18" charset="0"/>
              </a:rPr>
              <a:t>Количественный и персональный состав избирается Съездом</a:t>
            </a:r>
          </a:p>
          <a:p>
            <a:r>
              <a:rPr lang="ru-RU" dirty="0">
                <a:latin typeface="Times New Roman" panose="02020603050405020304" pitchFamily="18" charset="0"/>
                <a:cs typeface="Times New Roman" panose="02020603050405020304" pitchFamily="18" charset="0"/>
              </a:rPr>
              <a:t>Членами КРК не могут быть члены иных выборных органов</a:t>
            </a:r>
          </a:p>
          <a:p>
            <a:r>
              <a:rPr lang="ru-RU" dirty="0">
                <a:latin typeface="Times New Roman" panose="02020603050405020304" pitchFamily="18" charset="0"/>
                <a:cs typeface="Times New Roman" panose="02020603050405020304" pitchFamily="18" charset="0"/>
              </a:rPr>
              <a:t>Срок полномочий – 5 лет</a:t>
            </a:r>
          </a:p>
          <a:p>
            <a:r>
              <a:rPr lang="ru-RU" dirty="0">
                <a:latin typeface="Times New Roman" panose="02020603050405020304" pitchFamily="18" charset="0"/>
                <a:cs typeface="Times New Roman" panose="02020603050405020304" pitchFamily="18" charset="0"/>
              </a:rPr>
              <a:t>КРК избирает из своего состава председателя – является делегатом Съезда по должности</a:t>
            </a:r>
          </a:p>
          <a:p>
            <a:r>
              <a:rPr lang="ru-RU" dirty="0">
                <a:latin typeface="Times New Roman" panose="02020603050405020304" pitchFamily="18" charset="0"/>
                <a:cs typeface="Times New Roman" panose="02020603050405020304" pitchFamily="18" charset="0"/>
              </a:rPr>
              <a:t>Председатель и члены КРК принимают участие в ЦС (в ИК только председатель) с совещательным голосом</a:t>
            </a:r>
          </a:p>
          <a:p>
            <a:r>
              <a:rPr lang="ru-RU" dirty="0">
                <a:latin typeface="Times New Roman" panose="02020603050405020304" pitchFamily="18" charset="0"/>
                <a:cs typeface="Times New Roman" panose="02020603050405020304" pitchFamily="18" charset="0"/>
              </a:rPr>
              <a:t>Перечень подконтрольных вопросов</a:t>
            </a:r>
          </a:p>
          <a:p>
            <a:r>
              <a:rPr lang="ru-RU" dirty="0">
                <a:latin typeface="Times New Roman" panose="02020603050405020304" pitchFamily="18" charset="0"/>
                <a:cs typeface="Times New Roman" panose="02020603050405020304" pitchFamily="18" charset="0"/>
              </a:rPr>
              <a:t>Разногласия между КРК и выборным органов – на рассмотрение Съезда</a:t>
            </a:r>
          </a:p>
          <a:p>
            <a:r>
              <a:rPr lang="ru-RU" dirty="0">
                <a:latin typeface="Times New Roman" panose="02020603050405020304" pitchFamily="18" charset="0"/>
                <a:cs typeface="Times New Roman" panose="02020603050405020304" pitchFamily="18" charset="0"/>
              </a:rPr>
              <a:t>В случае невыполнения региональной (межрегиональной) организацией Профсоюза, ее выборным профсоюзным органом решений об отчислении членских профсоюзных взносов в полном размере в течение более трех месяцев подряд Контрольно-ревизионная комиссия Профсоюза совместно с контрольно-ревизионной комиссией проверяемой организации Профсоюза проводит проверку ее финансово-хозяйственной деятельности и вносит предложения в соответствующие выборные органы Профсоюза.</a:t>
            </a:r>
          </a:p>
          <a:p>
            <a:r>
              <a:rPr lang="ru-RU" dirty="0">
                <a:latin typeface="Times New Roman" panose="02020603050405020304" pitchFamily="18" charset="0"/>
                <a:cs typeface="Times New Roman" panose="02020603050405020304" pitchFamily="18" charset="0"/>
              </a:rPr>
              <a:t>Правомочность заседаний  и принятия решений – более половины членов при наличии кворума</a:t>
            </a:r>
          </a:p>
          <a:p>
            <a:r>
              <a:rPr lang="ru-RU" dirty="0">
                <a:latin typeface="Times New Roman" panose="02020603050405020304" pitchFamily="18" charset="0"/>
                <a:cs typeface="Times New Roman" panose="02020603050405020304" pitchFamily="18" charset="0"/>
              </a:rPr>
              <a:t>Решения – постановления. Заседания протоколируются, срок хранения не менее 5 лет, после в архив</a:t>
            </a:r>
          </a:p>
          <a:p>
            <a:endParaRPr lang="ru-RU" dirty="0"/>
          </a:p>
          <a:p>
            <a:endParaRPr lang="ru-RU" dirty="0"/>
          </a:p>
        </p:txBody>
      </p:sp>
    </p:spTree>
    <p:extLst>
      <p:ext uri="{BB962C8B-B14F-4D97-AF65-F5344CB8AC3E}">
        <p14:creationId xmlns:p14="http://schemas.microsoft.com/office/powerpoint/2010/main" val="3570511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0E9DFA7-2145-48A6-AD22-AAA723A4D70B}"/>
              </a:ext>
            </a:extLst>
          </p:cNvPr>
          <p:cNvSpPr>
            <a:spLocks noGrp="1"/>
          </p:cNvSpPr>
          <p:nvPr>
            <p:ph type="title"/>
          </p:nvPr>
        </p:nvSpPr>
        <p:spPr/>
        <p:txBody>
          <a:bodyPr>
            <a:noAutofit/>
          </a:bodyPr>
          <a:lstStyle/>
          <a:p>
            <a:r>
              <a:rPr lang="ru-RU" sz="3600" b="1" dirty="0"/>
              <a:t>ГЛАВА 10. ИМУЩЕСТВО И ФИНАНСОВАЯ ДЕЯТЕЛЬНОСТЬ ПРОФСОЮЗА</a:t>
            </a:r>
            <a:br>
              <a:rPr lang="ru-RU" sz="3600" b="1" dirty="0"/>
            </a:br>
            <a:r>
              <a:rPr lang="ru-RU" sz="3600" b="1" dirty="0"/>
              <a:t>Статья 54. Правоспособность Профсоюза</a:t>
            </a:r>
          </a:p>
        </p:txBody>
      </p:sp>
      <p:sp>
        <p:nvSpPr>
          <p:cNvPr id="3" name="Объект 2">
            <a:extLst>
              <a:ext uri="{FF2B5EF4-FFF2-40B4-BE49-F238E27FC236}">
                <a16:creationId xmlns:a16="http://schemas.microsoft.com/office/drawing/2014/main" xmlns="" id="{6D1053D1-3892-4627-A6F7-F4080FB21513}"/>
              </a:ext>
            </a:extLst>
          </p:cNvPr>
          <p:cNvSpPr>
            <a:spLocks noGrp="1"/>
          </p:cNvSpPr>
          <p:nvPr>
            <p:ph idx="1"/>
          </p:nvPr>
        </p:nvSpPr>
        <p:spPr>
          <a:xfrm>
            <a:off x="838200" y="2141537"/>
            <a:ext cx="10515600" cy="4351338"/>
          </a:xfrm>
        </p:spPr>
        <p:txBody>
          <a:bodyPr/>
          <a:lstStyle/>
          <a:p>
            <a:r>
              <a:rPr lang="ru-RU" dirty="0">
                <a:latin typeface="Times New Roman" panose="02020603050405020304" pitchFamily="18" charset="0"/>
                <a:cs typeface="Times New Roman" panose="02020603050405020304" pitchFamily="18" charset="0"/>
              </a:rPr>
              <a:t>Правоспособность как юрлица – с момента государственной регистрации</a:t>
            </a:r>
          </a:p>
          <a:p>
            <a:r>
              <a:rPr lang="ru-RU" dirty="0">
                <a:latin typeface="Times New Roman" panose="02020603050405020304" pitchFamily="18" charset="0"/>
                <a:cs typeface="Times New Roman" panose="02020603050405020304" pitchFamily="18" charset="0"/>
              </a:rPr>
              <a:t>Имеет имущество и отвечает им по обязательствам …</a:t>
            </a:r>
          </a:p>
          <a:p>
            <a:r>
              <a:rPr lang="ru-RU" dirty="0">
                <a:latin typeface="Times New Roman" panose="02020603050405020304" pitchFamily="18" charset="0"/>
                <a:cs typeface="Times New Roman" panose="02020603050405020304" pitchFamily="18" charset="0"/>
              </a:rPr>
              <a:t>Имеет самостоятельный баланс, расчетный и другие банковские счета </a:t>
            </a:r>
          </a:p>
          <a:p>
            <a:r>
              <a:rPr lang="ru-RU" dirty="0">
                <a:latin typeface="Times New Roman" panose="02020603050405020304" pitchFamily="18" charset="0"/>
                <a:cs typeface="Times New Roman" panose="02020603050405020304" pitchFamily="18" charset="0"/>
              </a:rPr>
              <a:t>Профсоюз приобретает гражданские права и принимает на себя гражданские обязанности через свои органы, действующие от его имени</a:t>
            </a:r>
          </a:p>
        </p:txBody>
      </p:sp>
    </p:spTree>
    <p:extLst>
      <p:ext uri="{BB962C8B-B14F-4D97-AF65-F5344CB8AC3E}">
        <p14:creationId xmlns:p14="http://schemas.microsoft.com/office/powerpoint/2010/main" val="3335610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557E84E-15AC-4B65-B24C-08CAD3C84D90}"/>
              </a:ext>
            </a:extLst>
          </p:cNvPr>
          <p:cNvSpPr>
            <a:spLocks noGrp="1"/>
          </p:cNvSpPr>
          <p:nvPr>
            <p:ph type="title"/>
          </p:nvPr>
        </p:nvSpPr>
        <p:spPr>
          <a:xfrm>
            <a:off x="838200" y="365125"/>
            <a:ext cx="10515600" cy="854075"/>
          </a:xfrm>
        </p:spPr>
        <p:txBody>
          <a:bodyPr>
            <a:normAutofit fontScale="90000"/>
          </a:bodyPr>
          <a:lstStyle/>
          <a:p>
            <a:r>
              <a:rPr lang="ru-RU" b="1" dirty="0"/>
              <a:t>Статья 55. Имущество Профсоюза и его формирование</a:t>
            </a:r>
          </a:p>
        </p:txBody>
      </p:sp>
      <p:sp>
        <p:nvSpPr>
          <p:cNvPr id="3" name="Объект 2">
            <a:extLst>
              <a:ext uri="{FF2B5EF4-FFF2-40B4-BE49-F238E27FC236}">
                <a16:creationId xmlns:a16="http://schemas.microsoft.com/office/drawing/2014/main" xmlns="" id="{5597605D-4EE3-4A5A-A972-B3EC15B1C482}"/>
              </a:ext>
            </a:extLst>
          </p:cNvPr>
          <p:cNvSpPr>
            <a:spLocks noGrp="1"/>
          </p:cNvSpPr>
          <p:nvPr>
            <p:ph idx="1"/>
          </p:nvPr>
        </p:nvSpPr>
        <p:spPr>
          <a:xfrm>
            <a:off x="838200" y="1411704"/>
            <a:ext cx="10515600" cy="4957011"/>
          </a:xfrm>
        </p:spPr>
        <p:txBody>
          <a:bodyPr>
            <a:normAutofit fontScale="77500" lnSpcReduction="20000"/>
          </a:bodyPr>
          <a:lstStyle/>
          <a:p>
            <a:pPr algn="just"/>
            <a:r>
              <a:rPr lang="ru-RU" dirty="0">
                <a:latin typeface="Times New Roman" panose="02020603050405020304" pitchFamily="18" charset="0"/>
                <a:cs typeface="Times New Roman" panose="02020603050405020304" pitchFamily="18" charset="0"/>
              </a:rPr>
              <a:t>Цели использования имущества</a:t>
            </a:r>
          </a:p>
          <a:p>
            <a:pPr algn="just"/>
            <a:r>
              <a:rPr lang="ru-RU" dirty="0">
                <a:latin typeface="Times New Roman" panose="02020603050405020304" pitchFamily="18" charset="0"/>
                <a:cs typeface="Times New Roman" panose="02020603050405020304" pitchFamily="18" charset="0"/>
              </a:rPr>
              <a:t>Виды имущества, которые могут быть в собственности</a:t>
            </a:r>
          </a:p>
          <a:p>
            <a:pPr algn="just"/>
            <a:r>
              <a:rPr lang="ru-RU" dirty="0">
                <a:latin typeface="Times New Roman" panose="02020603050405020304" pitchFamily="18" charset="0"/>
                <a:cs typeface="Times New Roman" panose="02020603050405020304" pitchFamily="18" charset="0"/>
              </a:rPr>
              <a:t>Источники формирования имущества (перечислить)</a:t>
            </a:r>
          </a:p>
          <a:p>
            <a:pPr algn="just">
              <a:buFont typeface="Wingdings" panose="05000000000000000000" pitchFamily="2" charset="2"/>
              <a:buChar char="ü"/>
            </a:pPr>
            <a:r>
              <a:rPr lang="ru-RU" dirty="0">
                <a:solidFill>
                  <a:srgbClr val="0070C0"/>
                </a:solidFill>
                <a:latin typeface="Times New Roman" panose="02020603050405020304" pitchFamily="18" charset="0"/>
                <a:cs typeface="Times New Roman" panose="02020603050405020304" pitchFamily="18" charset="0"/>
              </a:rPr>
              <a:t>Решение о размере отчисления членских профсоюзных взносов в ЦС принимается ежегодно на заседании ЦС; </a:t>
            </a:r>
          </a:p>
          <a:p>
            <a:pPr algn="just">
              <a:buFont typeface="Wingdings" panose="05000000000000000000" pitchFamily="2" charset="2"/>
              <a:buChar char="ü"/>
            </a:pPr>
            <a:r>
              <a:rPr lang="ru-RU" dirty="0">
                <a:solidFill>
                  <a:srgbClr val="0070C0"/>
                </a:solidFill>
                <a:latin typeface="Times New Roman" panose="02020603050405020304" pitchFamily="18" charset="0"/>
                <a:cs typeface="Times New Roman" panose="02020603050405020304" pitchFamily="18" charset="0"/>
              </a:rPr>
              <a:t>в комитеты (советы) региональных (межрегиональных) организаций Профсоюза принимается ежегодно на заседаниях выборных коллегиальных руководящих органов соответствующих региональных (межрегиональных) организаций Профсоюза, </a:t>
            </a:r>
          </a:p>
          <a:p>
            <a:pPr algn="just">
              <a:buFont typeface="Wingdings" panose="05000000000000000000" pitchFamily="2" charset="2"/>
              <a:buChar char="ü"/>
            </a:pPr>
            <a:r>
              <a:rPr lang="ru-RU" dirty="0">
                <a:solidFill>
                  <a:srgbClr val="0070C0"/>
                </a:solidFill>
                <a:latin typeface="Times New Roman" panose="02020603050405020304" pitchFamily="18" charset="0"/>
                <a:cs typeface="Times New Roman" panose="02020603050405020304" pitchFamily="18" charset="0"/>
              </a:rPr>
              <a:t>в комитеты (советы) территориальных организаций Профсоюза принимается ежегодно на заседаниях выборных коллегиальных руководящих органов соответствующих территориальных организаций Профсоюза и </a:t>
            </a:r>
          </a:p>
          <a:p>
            <a:pPr algn="just">
              <a:buFont typeface="Wingdings" panose="05000000000000000000" pitchFamily="2" charset="2"/>
              <a:buChar char="ü"/>
            </a:pPr>
            <a:r>
              <a:rPr lang="ru-RU" dirty="0">
                <a:solidFill>
                  <a:srgbClr val="FF0000"/>
                </a:solidFill>
                <a:latin typeface="Times New Roman" panose="02020603050405020304" pitchFamily="18" charset="0"/>
                <a:cs typeface="Times New Roman" panose="02020603050405020304" pitchFamily="18" charset="0"/>
              </a:rPr>
              <a:t>являются обязательными для первичных, территориальных, региональных (межрегиональных) организаций Профсоюза.</a:t>
            </a:r>
          </a:p>
          <a:p>
            <a:pPr algn="just"/>
            <a:r>
              <a:rPr lang="ru-RU" dirty="0">
                <a:latin typeface="Times New Roman" panose="02020603050405020304" pitchFamily="18" charset="0"/>
                <a:cs typeface="Times New Roman" panose="02020603050405020304" pitchFamily="18" charset="0"/>
              </a:rPr>
              <a:t>Право заниматься предпринимательской деятельностью</a:t>
            </a:r>
          </a:p>
          <a:p>
            <a:pPr algn="just"/>
            <a:r>
              <a:rPr lang="ru-RU" dirty="0">
                <a:latin typeface="Times New Roman" panose="02020603050405020304" pitchFamily="18" charset="0"/>
                <a:cs typeface="Times New Roman" panose="02020603050405020304" pitchFamily="18" charset="0"/>
              </a:rPr>
              <a:t>Право создавать некоммерческие и другие организации</a:t>
            </a:r>
          </a:p>
        </p:txBody>
      </p:sp>
    </p:spTree>
    <p:extLst>
      <p:ext uri="{BB962C8B-B14F-4D97-AF65-F5344CB8AC3E}">
        <p14:creationId xmlns:p14="http://schemas.microsoft.com/office/powerpoint/2010/main" val="2498522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90664BF-70B2-49FE-888A-F3DE813948CE}"/>
              </a:ext>
            </a:extLst>
          </p:cNvPr>
          <p:cNvSpPr>
            <a:spLocks noGrp="1"/>
          </p:cNvSpPr>
          <p:nvPr>
            <p:ph type="title"/>
          </p:nvPr>
        </p:nvSpPr>
        <p:spPr>
          <a:xfrm>
            <a:off x="838200" y="365125"/>
            <a:ext cx="10515600" cy="789907"/>
          </a:xfrm>
        </p:spPr>
        <p:txBody>
          <a:bodyPr/>
          <a:lstStyle/>
          <a:p>
            <a:r>
              <a:rPr lang="ru-RU" b="1" dirty="0"/>
              <a:t>Статья 56. Членский профсоюзный взнос</a:t>
            </a:r>
          </a:p>
        </p:txBody>
      </p:sp>
      <p:sp>
        <p:nvSpPr>
          <p:cNvPr id="3" name="Объект 2">
            <a:extLst>
              <a:ext uri="{FF2B5EF4-FFF2-40B4-BE49-F238E27FC236}">
                <a16:creationId xmlns:a16="http://schemas.microsoft.com/office/drawing/2014/main" xmlns="" id="{60025B70-56A6-453F-B700-25D5CBAACF96}"/>
              </a:ext>
            </a:extLst>
          </p:cNvPr>
          <p:cNvSpPr>
            <a:spLocks noGrp="1"/>
          </p:cNvSpPr>
          <p:nvPr>
            <p:ph idx="1"/>
          </p:nvPr>
        </p:nvSpPr>
        <p:spPr/>
        <p:txBody>
          <a:bodyPr>
            <a:normAutofit lnSpcReduction="10000"/>
          </a:bodyPr>
          <a:lstStyle/>
          <a:p>
            <a:r>
              <a:rPr lang="ru-RU" dirty="0"/>
              <a:t>Член Профсоюза уплачивает членский профсоюзный взнос</a:t>
            </a:r>
          </a:p>
          <a:p>
            <a:r>
              <a:rPr lang="ru-RU" dirty="0"/>
              <a:t>Размер ЧПВ устанавливается Уставом, Положением о размере и порядке уплаты членами Профсоюза членских профсоюзных взносов, утверждаемым Съездом Профсоюза</a:t>
            </a:r>
          </a:p>
          <a:p>
            <a:r>
              <a:rPr lang="ru-RU" dirty="0"/>
              <a:t>Размер ЧПВ – не менее 1% от ежемесячной заработной платы и других доходов, связанных с трудовой деятельностью, всех видов стипендий обучающихся, за исключением случаев, предусмотренных Положением</a:t>
            </a:r>
          </a:p>
          <a:p>
            <a:r>
              <a:rPr lang="ru-RU" dirty="0"/>
              <a:t>ЧПВ уплачивается путем безналичного перечисления из заработной платы члена Профсоюза по его личному заявлению либо наличными денежными средствами</a:t>
            </a:r>
          </a:p>
        </p:txBody>
      </p:sp>
    </p:spTree>
    <p:extLst>
      <p:ext uri="{BB962C8B-B14F-4D97-AF65-F5344CB8AC3E}">
        <p14:creationId xmlns:p14="http://schemas.microsoft.com/office/powerpoint/2010/main" val="677552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5A8C9A7-83F7-4AD3-90F7-D59236F823BD}"/>
              </a:ext>
            </a:extLst>
          </p:cNvPr>
          <p:cNvSpPr>
            <a:spLocks noGrp="1"/>
          </p:cNvSpPr>
          <p:nvPr>
            <p:ph type="title"/>
          </p:nvPr>
        </p:nvSpPr>
        <p:spPr>
          <a:xfrm>
            <a:off x="838200" y="365125"/>
            <a:ext cx="10515600" cy="886159"/>
          </a:xfrm>
        </p:spPr>
        <p:txBody>
          <a:bodyPr>
            <a:normAutofit fontScale="90000"/>
          </a:bodyPr>
          <a:lstStyle/>
          <a:p>
            <a:r>
              <a:rPr lang="ru-RU" b="1" dirty="0"/>
              <a:t>Статья 57. Владение, пользование и распоряжение имуществом Профсоюза</a:t>
            </a:r>
          </a:p>
        </p:txBody>
      </p:sp>
      <p:sp>
        <p:nvSpPr>
          <p:cNvPr id="3" name="Объект 2">
            <a:extLst>
              <a:ext uri="{FF2B5EF4-FFF2-40B4-BE49-F238E27FC236}">
                <a16:creationId xmlns:a16="http://schemas.microsoft.com/office/drawing/2014/main" xmlns="" id="{78FA3E91-3875-4A42-8512-56AF2B92051A}"/>
              </a:ext>
            </a:extLst>
          </p:cNvPr>
          <p:cNvSpPr>
            <a:spLocks noGrp="1"/>
          </p:cNvSpPr>
          <p:nvPr>
            <p:ph idx="1"/>
          </p:nvPr>
        </p:nvSpPr>
        <p:spPr/>
        <p:txBody>
          <a:bodyPr>
            <a:normAutofit fontScale="92500" lnSpcReduction="10000"/>
          </a:bodyPr>
          <a:lstStyle/>
          <a:p>
            <a:r>
              <a:rPr lang="ru-RU" dirty="0"/>
              <a:t>Денежные средства Профсоюза расходуются на основании смет, утверждаемых соответствующими выборными профсоюзными органами</a:t>
            </a:r>
          </a:p>
          <a:p>
            <a:r>
              <a:rPr lang="ru-RU" dirty="0"/>
              <a:t>Имущество, в том числе денежные средства Профсоюза, являются единой и неделимой собственностью Профсоюза. Члены Профсоюза не сохраняют прав на переданное ими в собственность Профсоюза имущество, в том числе на членские профсоюзные взносы.</a:t>
            </a:r>
          </a:p>
          <a:p>
            <a:r>
              <a:rPr lang="ru-RU" dirty="0"/>
              <a:t>Профсоюз может передавать в оперативное управление первичным, территориальным и региональным (межрегиональным) организациям Профсоюза имущество, находящееся в его собственности.</a:t>
            </a:r>
          </a:p>
          <a:p>
            <a:r>
              <a:rPr lang="ru-RU" dirty="0"/>
              <a:t>Члены Профсоюза не отвечают по обязательствам Профсоюза, а Профсоюз не отвечает по обязательствам своих членов</a:t>
            </a:r>
          </a:p>
        </p:txBody>
      </p:sp>
    </p:spTree>
    <p:extLst>
      <p:ext uri="{BB962C8B-B14F-4D97-AF65-F5344CB8AC3E}">
        <p14:creationId xmlns:p14="http://schemas.microsoft.com/office/powerpoint/2010/main" val="2367556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EFDD0CA-FA01-4E4D-8F16-DE7BBBD3F239}"/>
              </a:ext>
            </a:extLst>
          </p:cNvPr>
          <p:cNvSpPr>
            <a:spLocks noGrp="1"/>
          </p:cNvSpPr>
          <p:nvPr>
            <p:ph type="title"/>
          </p:nvPr>
        </p:nvSpPr>
        <p:spPr/>
        <p:txBody>
          <a:bodyPr/>
          <a:lstStyle/>
          <a:p>
            <a:r>
              <a:rPr lang="ru-RU" b="1" dirty="0"/>
              <a:t>ГЛАВА 11. СИМВОЛИКА ПРОФСОЮЗА</a:t>
            </a:r>
            <a:br>
              <a:rPr lang="ru-RU" b="1" dirty="0"/>
            </a:br>
            <a:r>
              <a:rPr lang="ru-RU" b="1" dirty="0"/>
              <a:t>Статья 58. Символика Профсоюза</a:t>
            </a:r>
          </a:p>
        </p:txBody>
      </p:sp>
      <p:sp>
        <p:nvSpPr>
          <p:cNvPr id="3" name="Объект 2">
            <a:extLst>
              <a:ext uri="{FF2B5EF4-FFF2-40B4-BE49-F238E27FC236}">
                <a16:creationId xmlns:a16="http://schemas.microsoft.com/office/drawing/2014/main" xmlns="" id="{A7CB0FEF-3FFE-4BBF-8204-00087992CE7C}"/>
              </a:ext>
            </a:extLst>
          </p:cNvPr>
          <p:cNvSpPr>
            <a:spLocks noGrp="1"/>
          </p:cNvSpPr>
          <p:nvPr>
            <p:ph idx="1"/>
          </p:nvPr>
        </p:nvSpPr>
        <p:spPr>
          <a:xfrm>
            <a:off x="838200" y="1825624"/>
            <a:ext cx="11097126" cy="4831849"/>
          </a:xfrm>
        </p:spPr>
        <p:txBody>
          <a:bodyPr>
            <a:normAutofit fontScale="62500" lnSpcReduction="20000"/>
          </a:bodyPr>
          <a:lstStyle/>
          <a:p>
            <a:pPr algn="just"/>
            <a:r>
              <a:rPr lang="ru-RU" dirty="0">
                <a:latin typeface="Times New Roman" panose="02020603050405020304" pitchFamily="18" charset="0"/>
                <a:cs typeface="Times New Roman" panose="02020603050405020304" pitchFamily="18" charset="0"/>
              </a:rPr>
              <a:t>Эмблема и флаг Профсоюза являются официальными символами, указывающими на принадлежность к Профсоюзу</a:t>
            </a:r>
          </a:p>
          <a:p>
            <a:pPr algn="just"/>
            <a:r>
              <a:rPr lang="ru-RU" dirty="0">
                <a:latin typeface="Times New Roman" panose="02020603050405020304" pitchFamily="18" charset="0"/>
                <a:cs typeface="Times New Roman" panose="02020603050405020304" pitchFamily="18" charset="0"/>
              </a:rPr>
              <a:t>Эмблема с письменным обозначением полного или сокращенного наименования Профсоюза помещается на бланках, печатях, служебной документации, флаге Профсоюза, нагрудных знаках, наградах, вывесках, пропусках, служебных удостоверениях Профсоюза, региональных (межрегиональных), территориальных и первичных организаций Профсоюза.</a:t>
            </a:r>
          </a:p>
          <a:p>
            <a:pPr algn="just"/>
            <a:r>
              <a:rPr lang="ru-RU" dirty="0">
                <a:latin typeface="Times New Roman" panose="02020603050405020304" pitchFamily="18" charset="0"/>
                <a:cs typeface="Times New Roman" panose="02020603050405020304" pitchFamily="18" charset="0"/>
              </a:rPr>
              <a:t>Эмблема Профсоюза может помещаться по решению Председателя Профсоюза, председателей региональных (межрегиональных), территориальных и первичных организаций Профсоюза на зданиях и сооружениях, одежде, транспортных средствах и ином имуществе Профсоюза.</a:t>
            </a:r>
          </a:p>
          <a:p>
            <a:pPr algn="just"/>
            <a:r>
              <a:rPr lang="ru-RU" dirty="0">
                <a:latin typeface="Times New Roman" panose="02020603050405020304" pitchFamily="18" charset="0"/>
                <a:cs typeface="Times New Roman" panose="02020603050405020304" pitchFamily="18" charset="0"/>
              </a:rPr>
              <a:t>Эмблема и флаг Профсоюза используются в местах проведения акций, официальных церемоний и других мероприятий, проводимых Профсоюзом, региональными (межрегиональными), территориальными и первичными организациями Профсоюза.</a:t>
            </a:r>
          </a:p>
          <a:p>
            <a:pPr algn="just"/>
            <a:r>
              <a:rPr lang="ru-RU" dirty="0">
                <a:latin typeface="Times New Roman" panose="02020603050405020304" pitchFamily="18" charset="0"/>
                <a:cs typeface="Times New Roman" panose="02020603050405020304" pitchFamily="18" charset="0"/>
              </a:rPr>
              <a:t>Изображение эмблемы и флага Профсоюза допускается на печатной, рекламно-информационной и сувенирной продукции, издаваемой (изготавливаемой) по заказу Профсоюза, региональных (межрегиональных), территориальных и первичных организаций Профсоюза, а также на кино-, видео- и фотоматериалах, электронных документах (файлах), выпускаемых Профсоюзом, региональными (межрегиональными), территориальными и первичными организациями Профсоюза.</a:t>
            </a:r>
          </a:p>
          <a:p>
            <a:pPr algn="just"/>
            <a:r>
              <a:rPr lang="ru-RU" dirty="0">
                <a:latin typeface="Times New Roman" panose="02020603050405020304" pitchFamily="18" charset="0"/>
                <a:cs typeface="Times New Roman" panose="02020603050405020304" pitchFamily="18" charset="0"/>
              </a:rPr>
              <a:t>Иные случаи использования эмблемы и флага Профсоюза определяются Исполнительным комитетом Профсоюза.</a:t>
            </a:r>
          </a:p>
        </p:txBody>
      </p:sp>
    </p:spTree>
    <p:extLst>
      <p:ext uri="{BB962C8B-B14F-4D97-AF65-F5344CB8AC3E}">
        <p14:creationId xmlns:p14="http://schemas.microsoft.com/office/powerpoint/2010/main" val="3365411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7B38853-D09C-4DAB-814E-8A7405BA84DD}"/>
              </a:ext>
            </a:extLst>
          </p:cNvPr>
          <p:cNvSpPr>
            <a:spLocks noGrp="1"/>
          </p:cNvSpPr>
          <p:nvPr>
            <p:ph type="title"/>
          </p:nvPr>
        </p:nvSpPr>
        <p:spPr>
          <a:xfrm>
            <a:off x="838200" y="365125"/>
            <a:ext cx="10515600" cy="1110749"/>
          </a:xfrm>
        </p:spPr>
        <p:txBody>
          <a:bodyPr>
            <a:normAutofit/>
          </a:bodyPr>
          <a:lstStyle/>
          <a:p>
            <a:r>
              <a:rPr lang="ru-RU" sz="3000" b="1" dirty="0"/>
              <a:t>ГЛАВА 12. РЕОРГАНИЗАЦИЯ И ЛИКВИДАЦИЯ ПРОФСОЮЗА</a:t>
            </a:r>
            <a:br>
              <a:rPr lang="ru-RU" sz="3000" b="1" dirty="0"/>
            </a:br>
            <a:r>
              <a:rPr lang="ru-RU" sz="3000" b="1" dirty="0"/>
              <a:t>Статья 59. Реорганизация и ликвидация Профсоюза</a:t>
            </a:r>
          </a:p>
        </p:txBody>
      </p:sp>
      <p:sp>
        <p:nvSpPr>
          <p:cNvPr id="3" name="Объект 2">
            <a:extLst>
              <a:ext uri="{FF2B5EF4-FFF2-40B4-BE49-F238E27FC236}">
                <a16:creationId xmlns:a16="http://schemas.microsoft.com/office/drawing/2014/main" xmlns="" id="{6AA5E37C-7D8D-4909-A70B-285376B71D46}"/>
              </a:ext>
            </a:extLst>
          </p:cNvPr>
          <p:cNvSpPr>
            <a:spLocks noGrp="1"/>
          </p:cNvSpPr>
          <p:nvPr>
            <p:ph idx="1"/>
          </p:nvPr>
        </p:nvSpPr>
        <p:spPr>
          <a:xfrm>
            <a:off x="838200" y="1475874"/>
            <a:ext cx="10515600" cy="5017001"/>
          </a:xfrm>
        </p:spPr>
        <p:txBody>
          <a:bodyPr>
            <a:normAutofit fontScale="77500" lnSpcReduction="20000"/>
          </a:bodyPr>
          <a:lstStyle/>
          <a:p>
            <a:r>
              <a:rPr lang="ru-RU" dirty="0">
                <a:latin typeface="Times New Roman" panose="02020603050405020304" pitchFamily="18" charset="0"/>
                <a:cs typeface="Times New Roman" panose="02020603050405020304" pitchFamily="18" charset="0"/>
              </a:rPr>
              <a:t>Статья 59. Реорганизация и ликвидация Профсоюза</a:t>
            </a:r>
          </a:p>
          <a:p>
            <a:r>
              <a:rPr lang="ru-RU" dirty="0">
                <a:latin typeface="Times New Roman" panose="02020603050405020304" pitchFamily="18" charset="0"/>
                <a:cs typeface="Times New Roman" panose="02020603050405020304" pitchFamily="18" charset="0"/>
              </a:rPr>
              <a:t>1. Реорганизация и ликвидация Профсоюза осуществляются по решению Съезда Профсоюза.</a:t>
            </a:r>
          </a:p>
          <a:p>
            <a:r>
              <a:rPr lang="ru-RU" dirty="0">
                <a:latin typeface="Times New Roman" panose="02020603050405020304" pitchFamily="18" charset="0"/>
                <a:cs typeface="Times New Roman" panose="02020603050405020304" pitchFamily="18" charset="0"/>
              </a:rPr>
              <a:t>Решение Съезда Профсоюза считается принятым, если за него проголосовало квалифицированное большинство (не менее пятидесяти двух процентов) делегатов присутствующих на Съезде Профсоюза, при наличии кворума.</a:t>
            </a:r>
          </a:p>
          <a:p>
            <a:r>
              <a:rPr lang="ru-RU" dirty="0">
                <a:latin typeface="Times New Roman" panose="02020603050405020304" pitchFamily="18" charset="0"/>
                <a:cs typeface="Times New Roman" panose="02020603050405020304" pitchFamily="18" charset="0"/>
              </a:rPr>
              <a:t>2. Ликвидация Профсоюза в качестве юридического лица, а также приостановление или запрещение деятельности Профсоюза осуществляется в соответствии с законодательством Российской Федерации.</a:t>
            </a:r>
          </a:p>
          <a:p>
            <a:r>
              <a:rPr lang="ru-RU" dirty="0">
                <a:latin typeface="Times New Roman" panose="02020603050405020304" pitchFamily="18" charset="0"/>
                <a:cs typeface="Times New Roman" panose="02020603050405020304" pitchFamily="18" charset="0"/>
              </a:rPr>
              <a:t>3. Имущество Профсоюза, оставшееся после проведения всех расчетов, обязательных платежей и удовлетворения требований кредиторов, направляется на цели, предусмотренные настоящим Уставом Профсоюза и определяемые решением Съезда Профсоюза.</a:t>
            </a:r>
          </a:p>
          <a:p>
            <a:r>
              <a:rPr lang="ru-RU" dirty="0">
                <a:latin typeface="Times New Roman" panose="02020603050405020304" pitchFamily="18" charset="0"/>
                <a:cs typeface="Times New Roman" panose="02020603050405020304" pitchFamily="18" charset="0"/>
              </a:rPr>
              <a:t>4. В случае ликвидации Профсоюза документы Профсоюза, в том числе документы по личному составу аппарата организаций Профсоюза и Профсоюза, передаются на хранение в государственные архивные организации в установленном порядке.</a:t>
            </a:r>
          </a:p>
        </p:txBody>
      </p:sp>
    </p:spTree>
    <p:extLst>
      <p:ext uri="{BB962C8B-B14F-4D97-AF65-F5344CB8AC3E}">
        <p14:creationId xmlns:p14="http://schemas.microsoft.com/office/powerpoint/2010/main" val="736496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75265449-15D4-4D16-99A1-1BDC83B29EAE}"/>
              </a:ext>
            </a:extLst>
          </p:cNvPr>
          <p:cNvSpPr>
            <a:spLocks noGrp="1"/>
          </p:cNvSpPr>
          <p:nvPr>
            <p:ph idx="1"/>
          </p:nvPr>
        </p:nvSpPr>
        <p:spPr/>
        <p:txBody>
          <a:bodyPr>
            <a:normAutofit/>
          </a:bodyPr>
          <a:lstStyle/>
          <a:p>
            <a:pPr marL="0" indent="0" algn="ctr">
              <a:buNone/>
            </a:pPr>
            <a:endParaRPr lang="ru-RU" sz="4000" b="1" dirty="0"/>
          </a:p>
          <a:p>
            <a:pPr marL="0" indent="0" algn="ctr">
              <a:buNone/>
            </a:pPr>
            <a:r>
              <a:rPr lang="ru-RU" sz="4000" b="1" dirty="0"/>
              <a:t>СПАСИБО ЗА ВНИМАНИЕ!</a:t>
            </a:r>
          </a:p>
        </p:txBody>
      </p:sp>
    </p:spTree>
    <p:extLst>
      <p:ext uri="{BB962C8B-B14F-4D97-AF65-F5344CB8AC3E}">
        <p14:creationId xmlns:p14="http://schemas.microsoft.com/office/powerpoint/2010/main" val="3230912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2691C56-B84C-4ED7-A39D-F815EDC84ABC}"/>
              </a:ext>
            </a:extLst>
          </p:cNvPr>
          <p:cNvSpPr>
            <a:spLocks noGrp="1"/>
          </p:cNvSpPr>
          <p:nvPr>
            <p:ph type="title"/>
          </p:nvPr>
        </p:nvSpPr>
        <p:spPr>
          <a:xfrm>
            <a:off x="838200" y="365126"/>
            <a:ext cx="10515600" cy="673562"/>
          </a:xfrm>
        </p:spPr>
        <p:txBody>
          <a:bodyPr>
            <a:normAutofit fontScale="90000"/>
          </a:bodyPr>
          <a:lstStyle/>
          <a:p>
            <a:r>
              <a:rPr kumimoji="0" lang="ru-RU" sz="3300" b="1" i="0" u="none" strike="noStrike" kern="1200" cap="none" spc="0" normalizeH="0" baseline="0" noProof="0" dirty="0">
                <a:ln>
                  <a:noFill/>
                </a:ln>
                <a:solidFill>
                  <a:srgbClr val="FF0000"/>
                </a:solidFill>
                <a:effectLst/>
                <a:uLnTx/>
                <a:uFillTx/>
                <a:latin typeface="Calibri" panose="020F0502020204030204"/>
                <a:ea typeface="+mn-ea"/>
                <a:cs typeface="+mn-cs"/>
              </a:rPr>
              <a:t>Мы не будем коллективно зачитывать и заучивать весь Устав!</a:t>
            </a:r>
            <a:endParaRPr lang="ru-RU" dirty="0"/>
          </a:p>
        </p:txBody>
      </p:sp>
      <p:sp>
        <p:nvSpPr>
          <p:cNvPr id="3" name="Объект 2">
            <a:extLst>
              <a:ext uri="{FF2B5EF4-FFF2-40B4-BE49-F238E27FC236}">
                <a16:creationId xmlns:a16="http://schemas.microsoft.com/office/drawing/2014/main" xmlns="" id="{D42394A1-1F54-406A-80A9-081512E1A04C}"/>
              </a:ext>
            </a:extLst>
          </p:cNvPr>
          <p:cNvSpPr>
            <a:spLocks noGrp="1"/>
          </p:cNvSpPr>
          <p:nvPr>
            <p:ph idx="1"/>
          </p:nvPr>
        </p:nvSpPr>
        <p:spPr>
          <a:xfrm>
            <a:off x="838200" y="1296140"/>
            <a:ext cx="10515600" cy="4880823"/>
          </a:xfrm>
        </p:spPr>
        <p:txBody>
          <a:bodyPr>
            <a:normAutofit/>
          </a:bodyPr>
          <a:lstStyle/>
          <a:p>
            <a:pPr marL="0" marR="0" lvl="0" indent="0" algn="l" defTabSz="914400" rtl="0" eaLnBrk="1" fontAlgn="auto" latinLnBrk="0" hangingPunct="1">
              <a:lnSpc>
                <a:spcPct val="90000"/>
              </a:lnSpc>
              <a:spcBef>
                <a:spcPts val="1000"/>
              </a:spcBef>
              <a:spcAft>
                <a:spcPts val="0"/>
              </a:spcAft>
              <a:buClrTx/>
              <a:buSzTx/>
              <a:buNone/>
              <a:tabLst/>
              <a:defRPr/>
            </a:pPr>
            <a:endParaRPr kumimoji="0" lang="ru-RU"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25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Цель: научиться пользоваться и применять Устав в повседневной работе</a:t>
            </a:r>
            <a:r>
              <a:rPr kumimoji="0" lang="ru-RU" sz="2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25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Основные </a:t>
            </a:r>
            <a:r>
              <a:rPr kumimoji="0" lang="ru-RU" sz="25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задачи</a:t>
            </a:r>
            <a:r>
              <a:rPr kumimoji="0" lang="ru-RU" sz="2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ru-RU" sz="2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Понять структуру Устава.</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ru-RU" sz="2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Узнать общее содержание разделов и статей Устава (о чем речь в каждой из статей Устава).</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ru-RU" sz="2500" dirty="0">
                <a:solidFill>
                  <a:prstClr val="black"/>
                </a:solidFill>
                <a:latin typeface="Times New Roman" panose="02020603050405020304" pitchFamily="18" charset="0"/>
                <a:cs typeface="Times New Roman" panose="02020603050405020304" pitchFamily="18" charset="0"/>
              </a:rPr>
              <a:t>Выделить для себя основные статьи, которые необходимо изучить и разобрать дополнительно (наиболее часто применяемые).</a:t>
            </a:r>
            <a:endParaRPr kumimoji="0" lang="ru-RU" sz="2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25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ru-RU" dirty="0"/>
          </a:p>
        </p:txBody>
      </p:sp>
    </p:spTree>
    <p:extLst>
      <p:ext uri="{BB962C8B-B14F-4D97-AF65-F5344CB8AC3E}">
        <p14:creationId xmlns:p14="http://schemas.microsoft.com/office/powerpoint/2010/main" val="4028145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698F7CD-6E8B-47C0-B202-3B9896B48B8F}"/>
              </a:ext>
            </a:extLst>
          </p:cNvPr>
          <p:cNvSpPr>
            <a:spLocks noGrp="1"/>
          </p:cNvSpPr>
          <p:nvPr>
            <p:ph type="title"/>
          </p:nvPr>
        </p:nvSpPr>
        <p:spPr/>
        <p:txBody>
          <a:bodyPr>
            <a:normAutofit/>
          </a:bodyPr>
          <a:lstStyle/>
          <a:p>
            <a:r>
              <a:rPr lang="ru-RU" sz="3600" dirty="0">
                <a:latin typeface="Times New Roman" panose="02020603050405020304" pitchFamily="18" charset="0"/>
                <a:cs typeface="Times New Roman" panose="02020603050405020304" pitchFamily="18" charset="0"/>
              </a:rPr>
              <a:t>14 октября 2020 года 14 октября 2020 года</a:t>
            </a:r>
            <a:br>
              <a:rPr lang="ru-RU" sz="3600" dirty="0">
                <a:latin typeface="Times New Roman" panose="02020603050405020304" pitchFamily="18" charset="0"/>
                <a:cs typeface="Times New Roman" panose="02020603050405020304" pitchFamily="18" charset="0"/>
              </a:rPr>
            </a:br>
            <a:r>
              <a:rPr lang="ru-RU" sz="3600" dirty="0">
                <a:latin typeface="Times New Roman" panose="02020603050405020304" pitchFamily="18" charset="0"/>
                <a:cs typeface="Times New Roman" panose="02020603050405020304" pitchFamily="18" charset="0"/>
              </a:rPr>
              <a:t>на VIII Съезде Профсоюза утверждены</a:t>
            </a:r>
            <a:r>
              <a:rPr lang="ru-RU" dirty="0"/>
              <a:t>:</a:t>
            </a:r>
          </a:p>
        </p:txBody>
      </p:sp>
      <p:sp>
        <p:nvSpPr>
          <p:cNvPr id="3" name="Объект 2">
            <a:extLst>
              <a:ext uri="{FF2B5EF4-FFF2-40B4-BE49-F238E27FC236}">
                <a16:creationId xmlns:a16="http://schemas.microsoft.com/office/drawing/2014/main" xmlns="" id="{78145831-A108-483D-80CE-91593CEC0BA3}"/>
              </a:ext>
            </a:extLst>
          </p:cNvPr>
          <p:cNvSpPr>
            <a:spLocks noGrp="1"/>
          </p:cNvSpPr>
          <p:nvPr>
            <p:ph idx="1"/>
          </p:nvPr>
        </p:nvSpPr>
        <p:spPr/>
        <p:txBody>
          <a:bodyPr>
            <a:normAutofit/>
          </a:bodyPr>
          <a:lstStyle/>
          <a:p>
            <a:r>
              <a:rPr lang="ru-RU" dirty="0">
                <a:latin typeface="Times New Roman" panose="02020603050405020304" pitchFamily="18" charset="0"/>
                <a:cs typeface="Times New Roman" panose="02020603050405020304" pitchFamily="18" charset="0"/>
              </a:rPr>
              <a:t>Устав Профсоюза (постановление VIII Съезда Профсоюза № 8-8)</a:t>
            </a:r>
          </a:p>
          <a:p>
            <a:r>
              <a:rPr lang="ru-RU" dirty="0">
                <a:latin typeface="Times New Roman" panose="02020603050405020304" pitchFamily="18" charset="0"/>
                <a:cs typeface="Times New Roman" panose="02020603050405020304" pitchFamily="18" charset="0"/>
              </a:rPr>
              <a:t>Порядок принятия в члены Профсоюза и прекращения членства в Профсоюзе (постановление VIII Съезда Профсоюза № 8-9)</a:t>
            </a:r>
          </a:p>
          <a:p>
            <a:r>
              <a:rPr lang="ru-RU" dirty="0">
                <a:latin typeface="Times New Roman" panose="02020603050405020304" pitchFamily="18" charset="0"/>
                <a:cs typeface="Times New Roman" panose="02020603050405020304" pitchFamily="18" charset="0"/>
              </a:rPr>
              <a:t>Положение о размере и порядке уплаты членами Профсоюза членских профсоюзных взносов (постановление VIII Съезда Профсоюза № 8-10 )</a:t>
            </a:r>
          </a:p>
          <a:p>
            <a:r>
              <a:rPr lang="ru-RU" dirty="0">
                <a:latin typeface="Times New Roman" panose="02020603050405020304" pitchFamily="18" charset="0"/>
                <a:cs typeface="Times New Roman" panose="02020603050405020304" pitchFamily="18" charset="0"/>
              </a:rPr>
              <a:t>Положение о порядке и содержании деятельности контрольно-ревизионных органов Профсоюза (постановление VIII Съезда Профсоюза № 8-11 )</a:t>
            </a:r>
          </a:p>
        </p:txBody>
      </p:sp>
    </p:spTree>
    <p:extLst>
      <p:ext uri="{BB962C8B-B14F-4D97-AF65-F5344CB8AC3E}">
        <p14:creationId xmlns:p14="http://schemas.microsoft.com/office/powerpoint/2010/main" val="2049738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CC4AFE3-20BA-4BBE-A1E9-541E536B04D3}"/>
              </a:ext>
            </a:extLst>
          </p:cNvPr>
          <p:cNvSpPr>
            <a:spLocks noGrp="1"/>
          </p:cNvSpPr>
          <p:nvPr>
            <p:ph type="title"/>
          </p:nvPr>
        </p:nvSpPr>
        <p:spPr/>
        <p:txBody>
          <a:bodyPr>
            <a:normAutofit/>
          </a:bodyPr>
          <a:lstStyle/>
          <a:p>
            <a:pPr algn="ctr"/>
            <a:r>
              <a:rPr lang="ru-RU" sz="2800" b="1" i="0" u="none" strike="noStrike" baseline="0" dirty="0">
                <a:solidFill>
                  <a:srgbClr val="000000"/>
                </a:solidFill>
                <a:latin typeface="Akrobat"/>
              </a:rPr>
              <a:t>с 14 октября 2020 года</a:t>
            </a:r>
            <a:r>
              <a:rPr lang="ru-RU" sz="2800" b="0" i="0" u="none" strike="noStrike" baseline="0" dirty="0">
                <a:solidFill>
                  <a:srgbClr val="000000"/>
                </a:solidFill>
                <a:latin typeface="Akrobat"/>
              </a:rPr>
              <a:t/>
            </a:r>
            <a:br>
              <a:rPr lang="ru-RU" sz="2800" b="0" i="0" u="none" strike="noStrike" baseline="0" dirty="0">
                <a:solidFill>
                  <a:srgbClr val="000000"/>
                </a:solidFill>
                <a:latin typeface="Akrobat"/>
              </a:rPr>
            </a:br>
            <a:r>
              <a:rPr lang="ru-RU" sz="2800" b="1" i="0" u="none" strike="noStrike" baseline="0" dirty="0">
                <a:solidFill>
                  <a:srgbClr val="000000"/>
                </a:solidFill>
                <a:latin typeface="Akrobat"/>
              </a:rPr>
              <a:t>Устав Профсоюза</a:t>
            </a:r>
            <a:endParaRPr lang="ru-RU" sz="2800" dirty="0"/>
          </a:p>
        </p:txBody>
      </p:sp>
      <p:sp>
        <p:nvSpPr>
          <p:cNvPr id="3" name="Объект 2">
            <a:extLst>
              <a:ext uri="{FF2B5EF4-FFF2-40B4-BE49-F238E27FC236}">
                <a16:creationId xmlns:a16="http://schemas.microsoft.com/office/drawing/2014/main" xmlns="" id="{CFBF26E8-EE7B-4812-B6CF-DA0FCED7A6C5}"/>
              </a:ext>
            </a:extLst>
          </p:cNvPr>
          <p:cNvSpPr>
            <a:spLocks noGrp="1"/>
          </p:cNvSpPr>
          <p:nvPr>
            <p:ph idx="1"/>
          </p:nvPr>
        </p:nvSpPr>
        <p:spPr>
          <a:xfrm>
            <a:off x="838200" y="1612900"/>
            <a:ext cx="10515600" cy="4564063"/>
          </a:xfrm>
        </p:spPr>
        <p:txBody>
          <a:bodyPr>
            <a:normAutofit/>
          </a:bodyPr>
          <a:lstStyle/>
          <a:p>
            <a:pPr algn="just"/>
            <a:r>
              <a:rPr lang="ru-RU" sz="2000" b="1" dirty="0">
                <a:solidFill>
                  <a:srgbClr val="000000"/>
                </a:solidFill>
                <a:latin typeface="Times New Roman" panose="02020603050405020304" pitchFamily="18" charset="0"/>
                <a:cs typeface="Times New Roman" panose="02020603050405020304" pitchFamily="18" charset="0"/>
              </a:rPr>
              <a:t>Е</a:t>
            </a:r>
            <a:r>
              <a:rPr lang="ru-RU" sz="2000" b="1" i="0" u="none" strike="noStrike" baseline="0" dirty="0" smtClean="0">
                <a:solidFill>
                  <a:srgbClr val="000000"/>
                </a:solidFill>
                <a:latin typeface="Times New Roman" panose="02020603050405020304" pitchFamily="18" charset="0"/>
                <a:cs typeface="Times New Roman" panose="02020603050405020304" pitchFamily="18" charset="0"/>
              </a:rPr>
              <a:t>динственный </a:t>
            </a:r>
            <a:r>
              <a:rPr lang="ru-RU" sz="2000" b="1" i="0" u="none" strike="noStrike" baseline="0" dirty="0">
                <a:solidFill>
                  <a:srgbClr val="000000"/>
                </a:solidFill>
                <a:latin typeface="Times New Roman" panose="02020603050405020304" pitchFamily="18" charset="0"/>
                <a:cs typeface="Times New Roman" panose="02020603050405020304" pitchFamily="18" charset="0"/>
              </a:rPr>
              <a:t>учредительный и правоустанавливающий документ первичных, территориальных и региональных (межрегиональных) организаций  Профсоюза и Профсоюза</a:t>
            </a:r>
            <a:endParaRPr lang="ru-RU" sz="2000" b="0" i="0" u="none" strike="noStrike" baseline="0" dirty="0">
              <a:solidFill>
                <a:srgbClr val="000000"/>
              </a:solidFill>
              <a:latin typeface="Times New Roman" panose="02020603050405020304" pitchFamily="18" charset="0"/>
              <a:cs typeface="Times New Roman" panose="02020603050405020304" pitchFamily="18" charset="0"/>
            </a:endParaRPr>
          </a:p>
          <a:p>
            <a:pPr algn="just"/>
            <a:r>
              <a:rPr lang="ru-RU" sz="2000" b="1" dirty="0">
                <a:solidFill>
                  <a:srgbClr val="000000"/>
                </a:solidFill>
                <a:latin typeface="Times New Roman" panose="02020603050405020304" pitchFamily="18" charset="0"/>
                <a:cs typeface="Times New Roman" panose="02020603050405020304" pitchFamily="18" charset="0"/>
              </a:rPr>
              <a:t>см. </a:t>
            </a:r>
            <a:r>
              <a:rPr lang="ru-RU" sz="2000" b="1" i="0" u="none" strike="noStrike" baseline="0" dirty="0">
                <a:solidFill>
                  <a:srgbClr val="000000"/>
                </a:solidFill>
                <a:latin typeface="Times New Roman" panose="02020603050405020304" pitchFamily="18" charset="0"/>
                <a:cs typeface="Times New Roman" panose="02020603050405020304" pitchFamily="18" charset="0"/>
              </a:rPr>
              <a:t>статья 52 Гражданского кодекса Российской Федерации</a:t>
            </a:r>
          </a:p>
          <a:p>
            <a:pPr marL="0" indent="0" algn="ctr">
              <a:buNone/>
            </a:pPr>
            <a:endParaRPr lang="ru-RU" sz="1800" b="1" dirty="0">
              <a:solidFill>
                <a:srgbClr val="000000"/>
              </a:solidFill>
              <a:latin typeface="Akrobat"/>
            </a:endParaRPr>
          </a:p>
          <a:p>
            <a:pPr marL="0" indent="0" algn="ctr">
              <a:buNone/>
            </a:pPr>
            <a:r>
              <a:rPr lang="ru-RU" sz="2000" b="1" dirty="0">
                <a:solidFill>
                  <a:srgbClr val="FF0000"/>
                </a:solidFill>
                <a:latin typeface="Times New Roman" panose="02020603050405020304" pitchFamily="18" charset="0"/>
                <a:cs typeface="Times New Roman" panose="02020603050405020304" pitchFamily="18" charset="0"/>
              </a:rPr>
              <a:t>НЕ ПРИМЕНЯЮТСЯ </a:t>
            </a:r>
          </a:p>
          <a:p>
            <a:r>
              <a:rPr lang="ru-RU" sz="2000" dirty="0">
                <a:latin typeface="Times New Roman" panose="02020603050405020304" pitchFamily="18" charset="0"/>
                <a:cs typeface="Times New Roman" panose="02020603050405020304" pitchFamily="18" charset="0"/>
              </a:rPr>
              <a:t>ОБЩИЕ ПОЛОЖЕНИЯ о первичных и территориальных организациях Профсоюза </a:t>
            </a:r>
          </a:p>
          <a:p>
            <a:r>
              <a:rPr lang="ru-RU" sz="2000" dirty="0">
                <a:latin typeface="Times New Roman" panose="02020603050405020304" pitchFamily="18" charset="0"/>
                <a:cs typeface="Times New Roman" panose="02020603050405020304" pitchFamily="18" charset="0"/>
              </a:rPr>
              <a:t>Собственные уставы организаций Профсоюза</a:t>
            </a:r>
          </a:p>
          <a:p>
            <a:r>
              <a:rPr lang="ru-RU" sz="2000" dirty="0">
                <a:latin typeface="Times New Roman" panose="02020603050405020304" pitchFamily="18" charset="0"/>
                <a:cs typeface="Times New Roman" panose="02020603050405020304" pitchFamily="18" charset="0"/>
              </a:rPr>
              <a:t>СОБСТВЕННЫЕ ПОЛОЖЕНИЯ организаций Профсоюза</a:t>
            </a:r>
          </a:p>
        </p:txBody>
      </p:sp>
    </p:spTree>
    <p:extLst>
      <p:ext uri="{BB962C8B-B14F-4D97-AF65-F5344CB8AC3E}">
        <p14:creationId xmlns:p14="http://schemas.microsoft.com/office/powerpoint/2010/main" val="4085852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92018B8-035F-4684-A8DF-2BF440B21E99}"/>
              </a:ext>
            </a:extLst>
          </p:cNvPr>
          <p:cNvSpPr>
            <a:spLocks noGrp="1"/>
          </p:cNvSpPr>
          <p:nvPr>
            <p:ph type="title"/>
          </p:nvPr>
        </p:nvSpPr>
        <p:spPr/>
        <p:txBody>
          <a:bodyPr/>
          <a:lstStyle/>
          <a:p>
            <a:r>
              <a:rPr lang="ru-RU" b="1" dirty="0"/>
              <a:t>Содержание Устава</a:t>
            </a:r>
          </a:p>
        </p:txBody>
      </p:sp>
      <p:sp>
        <p:nvSpPr>
          <p:cNvPr id="3" name="Объект 2">
            <a:extLst>
              <a:ext uri="{FF2B5EF4-FFF2-40B4-BE49-F238E27FC236}">
                <a16:creationId xmlns:a16="http://schemas.microsoft.com/office/drawing/2014/main" xmlns="" id="{924D40D5-D4A2-4483-B894-52C092540057}"/>
              </a:ext>
            </a:extLst>
          </p:cNvPr>
          <p:cNvSpPr>
            <a:spLocks noGrp="1"/>
          </p:cNvSpPr>
          <p:nvPr>
            <p:ph idx="1"/>
          </p:nvPr>
        </p:nvSpPr>
        <p:spPr>
          <a:xfrm>
            <a:off x="838200" y="1571348"/>
            <a:ext cx="10515600" cy="4605615"/>
          </a:xfrm>
        </p:spPr>
        <p:txBody>
          <a:bodyPr>
            <a:normAutofit/>
          </a:bodyPr>
          <a:lstStyle/>
          <a:p>
            <a:r>
              <a:rPr lang="ru-RU" sz="1800" b="1" i="0" u="none" strike="noStrike" baseline="0" dirty="0">
                <a:solidFill>
                  <a:schemeClr val="accent1"/>
                </a:solidFill>
                <a:latin typeface="Times New Roman" panose="02020603050405020304" pitchFamily="18" charset="0"/>
                <a:cs typeface="Times New Roman" panose="02020603050405020304" pitchFamily="18" charset="0"/>
              </a:rPr>
              <a:t>ГЛАВА 1. Общие положения</a:t>
            </a:r>
            <a:endParaRPr lang="ru-RU" sz="1800" b="0" i="0" u="none" strike="noStrike" baseline="0" dirty="0">
              <a:solidFill>
                <a:schemeClr val="accent1"/>
              </a:solidFill>
              <a:latin typeface="Times New Roman" panose="02020603050405020304" pitchFamily="18" charset="0"/>
              <a:cs typeface="Times New Roman" panose="02020603050405020304" pitchFamily="18" charset="0"/>
            </a:endParaRPr>
          </a:p>
          <a:p>
            <a:r>
              <a:rPr lang="ru-RU" sz="1800" b="1" i="0" u="none" strike="noStrike" baseline="0" dirty="0">
                <a:solidFill>
                  <a:schemeClr val="accent1"/>
                </a:solidFill>
                <a:latin typeface="Times New Roman" panose="02020603050405020304" pitchFamily="18" charset="0"/>
                <a:cs typeface="Times New Roman" panose="02020603050405020304" pitchFamily="18" charset="0"/>
              </a:rPr>
              <a:t>ГЛАВА 2. Цели, задачи, предмет и принципы деятельности Профсоюза</a:t>
            </a:r>
            <a:endParaRPr lang="ru-RU" sz="1800" b="0" i="0" u="none" strike="noStrike" baseline="0" dirty="0">
              <a:solidFill>
                <a:schemeClr val="accent1"/>
              </a:solidFill>
              <a:latin typeface="Times New Roman" panose="02020603050405020304" pitchFamily="18" charset="0"/>
              <a:cs typeface="Times New Roman" panose="02020603050405020304" pitchFamily="18" charset="0"/>
            </a:endParaRPr>
          </a:p>
          <a:p>
            <a:r>
              <a:rPr lang="ru-RU" sz="1800" b="1" i="0" u="none" strike="noStrike" baseline="0" dirty="0">
                <a:solidFill>
                  <a:schemeClr val="accent1"/>
                </a:solidFill>
                <a:latin typeface="Times New Roman" panose="02020603050405020304" pitchFamily="18" charset="0"/>
                <a:cs typeface="Times New Roman" panose="02020603050405020304" pitchFamily="18" charset="0"/>
              </a:rPr>
              <a:t>ГЛАВА 3. Членство в Профсоюзе</a:t>
            </a:r>
            <a:endParaRPr lang="ru-RU" sz="1800" b="0" i="0" u="none" strike="noStrike" baseline="0" dirty="0">
              <a:solidFill>
                <a:schemeClr val="accent1"/>
              </a:solidFill>
              <a:latin typeface="Times New Roman" panose="02020603050405020304" pitchFamily="18" charset="0"/>
              <a:cs typeface="Times New Roman" panose="02020603050405020304" pitchFamily="18" charset="0"/>
            </a:endParaRPr>
          </a:p>
          <a:p>
            <a:r>
              <a:rPr lang="ru-RU" sz="1800" b="1" i="0" u="none" strike="noStrike" baseline="0" dirty="0">
                <a:solidFill>
                  <a:schemeClr val="accent1"/>
                </a:solidFill>
                <a:latin typeface="Times New Roman" panose="02020603050405020304" pitchFamily="18" charset="0"/>
                <a:cs typeface="Times New Roman" panose="02020603050405020304" pitchFamily="18" charset="0"/>
              </a:rPr>
              <a:t>ГЛАВА 4. Организационная структура Профсоюза</a:t>
            </a:r>
            <a:endParaRPr lang="ru-RU" sz="1800" b="0" i="0" u="none" strike="noStrike" baseline="0" dirty="0">
              <a:solidFill>
                <a:schemeClr val="accent1"/>
              </a:solidFill>
              <a:latin typeface="Times New Roman" panose="02020603050405020304" pitchFamily="18" charset="0"/>
              <a:cs typeface="Times New Roman" panose="02020603050405020304" pitchFamily="18" charset="0"/>
            </a:endParaRPr>
          </a:p>
          <a:p>
            <a:r>
              <a:rPr lang="ru-RU" sz="1800" b="1" i="0" u="none" strike="noStrike" baseline="0" dirty="0">
                <a:solidFill>
                  <a:schemeClr val="accent1"/>
                </a:solidFill>
                <a:latin typeface="Times New Roman" panose="02020603050405020304" pitchFamily="18" charset="0"/>
                <a:cs typeface="Times New Roman" panose="02020603050405020304" pitchFamily="18" charset="0"/>
              </a:rPr>
              <a:t>ГЛАВА 5. Профсоюзные кадры</a:t>
            </a:r>
            <a:endParaRPr lang="ru-RU" sz="1800" b="0" i="0" u="none" strike="noStrike" baseline="0" dirty="0">
              <a:solidFill>
                <a:schemeClr val="accent1"/>
              </a:solidFill>
              <a:latin typeface="Times New Roman" panose="02020603050405020304" pitchFamily="18" charset="0"/>
              <a:cs typeface="Times New Roman" panose="02020603050405020304" pitchFamily="18" charset="0"/>
            </a:endParaRPr>
          </a:p>
          <a:p>
            <a:r>
              <a:rPr lang="ru-RU" sz="1800" b="1" i="0" u="none" strike="noStrike" baseline="0" dirty="0">
                <a:solidFill>
                  <a:srgbClr val="00B050"/>
                </a:solidFill>
                <a:latin typeface="Times New Roman" panose="02020603050405020304" pitchFamily="18" charset="0"/>
                <a:cs typeface="Times New Roman" panose="02020603050405020304" pitchFamily="18" charset="0"/>
              </a:rPr>
              <a:t>ГЛАВА 6. Первичная профсоюзная организация</a:t>
            </a:r>
            <a:endParaRPr lang="ru-RU" sz="1800" b="0" i="0" u="none" strike="noStrike" baseline="0" dirty="0">
              <a:solidFill>
                <a:srgbClr val="00B050"/>
              </a:solidFill>
              <a:latin typeface="Times New Roman" panose="02020603050405020304" pitchFamily="18" charset="0"/>
              <a:cs typeface="Times New Roman" panose="02020603050405020304" pitchFamily="18" charset="0"/>
            </a:endParaRPr>
          </a:p>
          <a:p>
            <a:r>
              <a:rPr lang="ru-RU" sz="1800" b="1" i="0" u="none" strike="noStrike" baseline="0" dirty="0">
                <a:solidFill>
                  <a:srgbClr val="00B050"/>
                </a:solidFill>
                <a:latin typeface="Times New Roman" panose="02020603050405020304" pitchFamily="18" charset="0"/>
                <a:cs typeface="Times New Roman" panose="02020603050405020304" pitchFamily="18" charset="0"/>
              </a:rPr>
              <a:t>ГЛАВА 7. Территориальная организация Профсоюза</a:t>
            </a:r>
            <a:endParaRPr lang="ru-RU" sz="1800" b="0" i="0" u="none" strike="noStrike" baseline="0" dirty="0">
              <a:solidFill>
                <a:srgbClr val="00B050"/>
              </a:solidFill>
              <a:latin typeface="Times New Roman" panose="02020603050405020304" pitchFamily="18" charset="0"/>
              <a:cs typeface="Times New Roman" panose="02020603050405020304" pitchFamily="18" charset="0"/>
            </a:endParaRPr>
          </a:p>
          <a:p>
            <a:r>
              <a:rPr lang="ru-RU" sz="1800" b="1" i="0" u="none" strike="noStrike" baseline="0" dirty="0">
                <a:solidFill>
                  <a:srgbClr val="00B050"/>
                </a:solidFill>
                <a:latin typeface="Times New Roman" panose="02020603050405020304" pitchFamily="18" charset="0"/>
                <a:cs typeface="Times New Roman" panose="02020603050405020304" pitchFamily="18" charset="0"/>
              </a:rPr>
              <a:t>ГЛАВА 8. Региональная (межрегиональная) организация Профсоюза</a:t>
            </a:r>
            <a:endParaRPr lang="ru-RU" sz="1800" b="0" i="0" u="none" strike="noStrike" baseline="0" dirty="0">
              <a:solidFill>
                <a:srgbClr val="00B050"/>
              </a:solidFill>
              <a:latin typeface="Times New Roman" panose="02020603050405020304" pitchFamily="18" charset="0"/>
              <a:cs typeface="Times New Roman" panose="02020603050405020304" pitchFamily="18" charset="0"/>
            </a:endParaRPr>
          </a:p>
          <a:p>
            <a:r>
              <a:rPr lang="ru-RU" sz="1800" b="1" i="0" u="none" strike="noStrike" baseline="0" dirty="0">
                <a:solidFill>
                  <a:srgbClr val="C00000"/>
                </a:solidFill>
                <a:latin typeface="Times New Roman" panose="02020603050405020304" pitchFamily="18" charset="0"/>
                <a:cs typeface="Times New Roman" panose="02020603050405020304" pitchFamily="18" charset="0"/>
              </a:rPr>
              <a:t>ГЛАВА 9. Управление в Профсоюзе</a:t>
            </a:r>
            <a:endParaRPr lang="ru-RU" sz="1800" b="0" i="0" u="none" strike="noStrike" baseline="0" dirty="0">
              <a:solidFill>
                <a:srgbClr val="C00000"/>
              </a:solidFill>
              <a:latin typeface="Times New Roman" panose="02020603050405020304" pitchFamily="18" charset="0"/>
              <a:cs typeface="Times New Roman" panose="02020603050405020304" pitchFamily="18" charset="0"/>
            </a:endParaRPr>
          </a:p>
          <a:p>
            <a:r>
              <a:rPr lang="ru-RU" sz="1800" b="1" i="0" u="none" strike="noStrike" baseline="0" dirty="0">
                <a:solidFill>
                  <a:srgbClr val="C00000"/>
                </a:solidFill>
                <a:latin typeface="Times New Roman" panose="02020603050405020304" pitchFamily="18" charset="0"/>
                <a:cs typeface="Times New Roman" panose="02020603050405020304" pitchFamily="18" charset="0"/>
              </a:rPr>
              <a:t>ГЛАВА 10. Имущество и финансовая деятельность Профсоюза</a:t>
            </a:r>
            <a:endParaRPr lang="ru-RU" sz="1800" b="0" i="0" u="none" strike="noStrike" baseline="0" dirty="0">
              <a:solidFill>
                <a:srgbClr val="C00000"/>
              </a:solidFill>
              <a:latin typeface="Times New Roman" panose="02020603050405020304" pitchFamily="18" charset="0"/>
              <a:cs typeface="Times New Roman" panose="02020603050405020304" pitchFamily="18" charset="0"/>
            </a:endParaRPr>
          </a:p>
          <a:p>
            <a:r>
              <a:rPr lang="ru-RU" sz="1800" b="1" i="0" u="none" strike="noStrike" baseline="0" dirty="0">
                <a:solidFill>
                  <a:srgbClr val="C00000"/>
                </a:solidFill>
                <a:latin typeface="Times New Roman" panose="02020603050405020304" pitchFamily="18" charset="0"/>
                <a:cs typeface="Times New Roman" panose="02020603050405020304" pitchFamily="18" charset="0"/>
              </a:rPr>
              <a:t>ГЛАВА 11. Символика Профсоюза</a:t>
            </a:r>
            <a:endParaRPr lang="ru-RU" sz="1800" b="0" i="0" u="none" strike="noStrike" baseline="0" dirty="0">
              <a:solidFill>
                <a:srgbClr val="C00000"/>
              </a:solidFill>
              <a:latin typeface="Times New Roman" panose="02020603050405020304" pitchFamily="18" charset="0"/>
              <a:cs typeface="Times New Roman" panose="02020603050405020304" pitchFamily="18" charset="0"/>
            </a:endParaRPr>
          </a:p>
          <a:p>
            <a:r>
              <a:rPr lang="ru-RU" sz="1800" b="1" i="0" u="none" strike="noStrike" baseline="0" dirty="0">
                <a:solidFill>
                  <a:srgbClr val="C00000"/>
                </a:solidFill>
                <a:latin typeface="Times New Roman" panose="02020603050405020304" pitchFamily="18" charset="0"/>
                <a:cs typeface="Times New Roman" panose="02020603050405020304" pitchFamily="18" charset="0"/>
              </a:rPr>
              <a:t>ГЛАВА 12. Реорганизация и ликвидация Профсоюза</a:t>
            </a:r>
            <a:endParaRPr lang="ru-RU"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5588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F30EBB5-5CB6-43F8-8233-DC9C32D01900}"/>
              </a:ext>
            </a:extLst>
          </p:cNvPr>
          <p:cNvSpPr>
            <a:spLocks noGrp="1"/>
          </p:cNvSpPr>
          <p:nvPr>
            <p:ph type="title"/>
          </p:nvPr>
        </p:nvSpPr>
        <p:spPr/>
        <p:txBody>
          <a:bodyPr>
            <a:normAutofit fontScale="90000"/>
          </a:bodyPr>
          <a:lstStyle/>
          <a:p>
            <a:r>
              <a:rPr lang="ru-RU" sz="4400" b="1" i="0" u="none" strike="noStrike" baseline="0" dirty="0">
                <a:solidFill>
                  <a:srgbClr val="000000"/>
                </a:solidFill>
                <a:latin typeface="Times New Roman" panose="02020603050405020304" pitchFamily="18" charset="0"/>
              </a:rPr>
              <a:t>ГЛАВА 9. УПРАВЛЕНИЕ В ПРОФСОЮЗЕ </a:t>
            </a:r>
            <a:r>
              <a:rPr lang="en-US" sz="4400" b="1" i="0" u="none" strike="noStrike" baseline="0" dirty="0">
                <a:solidFill>
                  <a:srgbClr val="000000"/>
                </a:solidFill>
                <a:latin typeface="Times New Roman" panose="02020603050405020304" pitchFamily="18" charset="0"/>
              </a:rPr>
              <a:t/>
            </a:r>
            <a:br>
              <a:rPr lang="en-US" sz="4400" b="1" i="0" u="none" strike="noStrike" baseline="0" dirty="0">
                <a:solidFill>
                  <a:srgbClr val="000000"/>
                </a:solidFill>
                <a:latin typeface="Times New Roman" panose="02020603050405020304" pitchFamily="18" charset="0"/>
              </a:rPr>
            </a:br>
            <a:r>
              <a:rPr lang="ru-RU" sz="4400" b="1" i="0" u="none" strike="noStrike" baseline="0" dirty="0">
                <a:solidFill>
                  <a:srgbClr val="000000"/>
                </a:solidFill>
                <a:latin typeface="Times New Roman" panose="02020603050405020304" pitchFamily="18" charset="0"/>
              </a:rPr>
              <a:t>Статья 48. Органы Профсоюза </a:t>
            </a:r>
            <a:endParaRPr lang="ru-RU" dirty="0"/>
          </a:p>
        </p:txBody>
      </p:sp>
      <p:sp>
        <p:nvSpPr>
          <p:cNvPr id="3" name="Объект 2">
            <a:extLst>
              <a:ext uri="{FF2B5EF4-FFF2-40B4-BE49-F238E27FC236}">
                <a16:creationId xmlns:a16="http://schemas.microsoft.com/office/drawing/2014/main" xmlns="" id="{361BC527-BE6A-4502-B2CF-4270172132B5}"/>
              </a:ext>
            </a:extLst>
          </p:cNvPr>
          <p:cNvSpPr>
            <a:spLocks noGrp="1"/>
          </p:cNvSpPr>
          <p:nvPr>
            <p:ph idx="1"/>
          </p:nvPr>
        </p:nvSpPr>
        <p:spPr>
          <a:xfrm>
            <a:off x="838200" y="1690688"/>
            <a:ext cx="10515600" cy="4934701"/>
          </a:xfrm>
        </p:spPr>
        <p:txBody>
          <a:bodyPr>
            <a:normAutofit fontScale="92500" lnSpcReduction="10000"/>
          </a:bodyPr>
          <a:lstStyle/>
          <a:p>
            <a:r>
              <a:rPr lang="ru-RU" sz="2800" b="0" i="0" u="none" strike="noStrike" baseline="0" dirty="0">
                <a:solidFill>
                  <a:srgbClr val="000000"/>
                </a:solidFill>
                <a:latin typeface="Times New Roman" panose="02020603050405020304" pitchFamily="18" charset="0"/>
              </a:rPr>
              <a:t>Съезд Профсоюза – высший орган Профсоюза; </a:t>
            </a:r>
            <a:endParaRPr lang="ru-RU" sz="2800" b="0" i="0" u="none" strike="noStrike" baseline="0" dirty="0">
              <a:latin typeface="Times New Roman" panose="02020603050405020304" pitchFamily="18" charset="0"/>
            </a:endParaRPr>
          </a:p>
          <a:p>
            <a:r>
              <a:rPr lang="ru-RU" sz="2800" b="0" i="0" u="none" strike="noStrike" baseline="0" dirty="0">
                <a:latin typeface="Times New Roman" panose="02020603050405020304" pitchFamily="18" charset="0"/>
              </a:rPr>
              <a:t>Центральный Совет Профсоюза – выборный коллегиальный постоянно действующий руководящий орган Профсоюза; </a:t>
            </a:r>
          </a:p>
          <a:p>
            <a:r>
              <a:rPr lang="ru-RU" sz="2800" b="0" i="0" u="none" strike="noStrike" baseline="0" dirty="0">
                <a:latin typeface="Times New Roman" panose="02020603050405020304" pitchFamily="18" charset="0"/>
              </a:rPr>
              <a:t>Исполнительный комитет Профсоюза – выборный коллегиальный постоянно действующий исполнительный орган Профсоюза; </a:t>
            </a:r>
          </a:p>
          <a:p>
            <a:r>
              <a:rPr lang="ru-RU" sz="2800" b="0" i="0" u="none" strike="noStrike" baseline="0" dirty="0">
                <a:latin typeface="Times New Roman" panose="02020603050405020304" pitchFamily="18" charset="0"/>
              </a:rPr>
              <a:t>Председатель Профсоюза – выборный единоличный исполнительный орган Профсоюза. </a:t>
            </a:r>
            <a:endParaRPr lang="en-US" sz="2800" b="0" i="0" u="none" strike="noStrike" baseline="0" dirty="0">
              <a:latin typeface="Times New Roman" panose="02020603050405020304" pitchFamily="18" charset="0"/>
            </a:endParaRPr>
          </a:p>
          <a:p>
            <a:r>
              <a:rPr lang="ru-RU" sz="2800" b="0" i="0" u="none" strike="noStrike" baseline="0" dirty="0">
                <a:latin typeface="Times New Roman" panose="02020603050405020304" pitchFamily="18" charset="0"/>
              </a:rPr>
              <a:t>Контрольно-ревизионная комиссия Профсоюза – выборный контрольно-ревизионный орган. </a:t>
            </a:r>
            <a:endParaRPr lang="en-US" sz="2800" b="0" i="0" u="none" strike="noStrike" baseline="0" dirty="0">
              <a:latin typeface="Times New Roman" panose="02020603050405020304" pitchFamily="18" charset="0"/>
            </a:endParaRPr>
          </a:p>
          <a:p>
            <a:endParaRPr lang="ru-RU" sz="2800" b="0" i="0" u="none" strike="noStrike" baseline="0" dirty="0">
              <a:latin typeface="Times New Roman" panose="02020603050405020304" pitchFamily="18" charset="0"/>
            </a:endParaRPr>
          </a:p>
          <a:p>
            <a:pPr algn="ctr"/>
            <a:r>
              <a:rPr lang="ru-RU" sz="2800" b="0" i="0" u="none" strike="noStrike" baseline="0" dirty="0">
                <a:solidFill>
                  <a:srgbClr val="FF0000"/>
                </a:solidFill>
                <a:latin typeface="Times New Roman" panose="02020603050405020304" pitchFamily="18" charset="0"/>
              </a:rPr>
              <a:t>Органы Профсоюза образуются и избираются по решению Съезда Профсоюза. </a:t>
            </a:r>
            <a:endParaRPr lang="ru-RU" dirty="0">
              <a:solidFill>
                <a:srgbClr val="FF0000"/>
              </a:solidFill>
            </a:endParaRPr>
          </a:p>
        </p:txBody>
      </p:sp>
    </p:spTree>
    <p:extLst>
      <p:ext uri="{BB962C8B-B14F-4D97-AF65-F5344CB8AC3E}">
        <p14:creationId xmlns:p14="http://schemas.microsoft.com/office/powerpoint/2010/main" val="413846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87E4FD5-6F4D-44AF-8F7E-99B00DD4CC7F}"/>
              </a:ext>
            </a:extLst>
          </p:cNvPr>
          <p:cNvSpPr>
            <a:spLocks noGrp="1"/>
          </p:cNvSpPr>
          <p:nvPr>
            <p:ph type="title"/>
          </p:nvPr>
        </p:nvSpPr>
        <p:spPr>
          <a:xfrm>
            <a:off x="838200" y="216568"/>
            <a:ext cx="10515600" cy="1325563"/>
          </a:xfrm>
        </p:spPr>
        <p:txBody>
          <a:bodyPr/>
          <a:lstStyle/>
          <a:p>
            <a:r>
              <a:rPr lang="ru-RU" b="1" dirty="0"/>
              <a:t>Статья 49. Съезд Профсоюза</a:t>
            </a:r>
          </a:p>
        </p:txBody>
      </p:sp>
      <p:sp>
        <p:nvSpPr>
          <p:cNvPr id="3" name="Объект 2">
            <a:extLst>
              <a:ext uri="{FF2B5EF4-FFF2-40B4-BE49-F238E27FC236}">
                <a16:creationId xmlns:a16="http://schemas.microsoft.com/office/drawing/2014/main" xmlns="" id="{9F11FA4A-7835-40F7-BA44-5E1966675C0A}"/>
              </a:ext>
            </a:extLst>
          </p:cNvPr>
          <p:cNvSpPr>
            <a:spLocks noGrp="1"/>
          </p:cNvSpPr>
          <p:nvPr>
            <p:ph idx="1"/>
          </p:nvPr>
        </p:nvSpPr>
        <p:spPr>
          <a:xfrm>
            <a:off x="838200" y="1475874"/>
            <a:ext cx="10515600" cy="5165558"/>
          </a:xfrm>
        </p:spPr>
        <p:txBody>
          <a:bodyPr>
            <a:normAutofit fontScale="77500" lnSpcReduction="20000"/>
          </a:bodyPr>
          <a:lstStyle/>
          <a:p>
            <a:r>
              <a:rPr lang="ru-RU" dirty="0"/>
              <a:t>Созывается Центральным советом не реже одного раза в год</a:t>
            </a:r>
          </a:p>
          <a:p>
            <a:r>
              <a:rPr lang="ru-RU" sz="2800" b="0" i="0" u="none" strike="noStrike" baseline="0" dirty="0">
                <a:solidFill>
                  <a:srgbClr val="000000"/>
                </a:solidFill>
                <a:latin typeface="Times New Roman" panose="02020603050405020304" pitchFamily="18" charset="0"/>
              </a:rPr>
              <a:t>Норма представительства и порядок избрания делегатов на Съезд устанавливается ЦС. </a:t>
            </a:r>
          </a:p>
          <a:p>
            <a:r>
              <a:rPr lang="ru-RU" sz="2800" b="0" i="0" u="none" strike="noStrike" baseline="0" dirty="0">
                <a:solidFill>
                  <a:srgbClr val="000000"/>
                </a:solidFill>
                <a:latin typeface="Times New Roman" panose="02020603050405020304" pitchFamily="18" charset="0"/>
              </a:rPr>
              <a:t>Повестка дня, дата, время и место проведения Съезда объявляются не менее чем за месяц до установленного срока </a:t>
            </a:r>
          </a:p>
          <a:p>
            <a:r>
              <a:rPr lang="ru-RU" dirty="0">
                <a:solidFill>
                  <a:srgbClr val="000000"/>
                </a:solidFill>
                <a:latin typeface="Times New Roman" panose="02020603050405020304" pitchFamily="18" charset="0"/>
              </a:rPr>
              <a:t>Закреплен перечень вопросов отнесенных к компетенции Съезда.</a:t>
            </a:r>
          </a:p>
          <a:p>
            <a:r>
              <a:rPr lang="ru-RU" dirty="0">
                <a:solidFill>
                  <a:srgbClr val="000000"/>
                </a:solidFill>
                <a:latin typeface="Times New Roman" panose="02020603050405020304" pitchFamily="18" charset="0"/>
              </a:rPr>
              <a:t>Закреплен перечень вопросов отнесенных к исключительной компетенции Съезда</a:t>
            </a:r>
          </a:p>
          <a:p>
            <a:r>
              <a:rPr lang="ru-RU" dirty="0">
                <a:solidFill>
                  <a:srgbClr val="000000"/>
                </a:solidFill>
                <a:latin typeface="Times New Roman" panose="02020603050405020304" pitchFamily="18" charset="0"/>
              </a:rPr>
              <a:t>Правомочность Съезда – не менее двух третей</a:t>
            </a:r>
          </a:p>
          <a:p>
            <a:r>
              <a:rPr lang="ru-RU" dirty="0">
                <a:solidFill>
                  <a:srgbClr val="000000"/>
                </a:solidFill>
                <a:latin typeface="Times New Roman" panose="02020603050405020304" pitchFamily="18" charset="0"/>
              </a:rPr>
              <a:t>Регламент и форма голосования – определяются Съездом</a:t>
            </a:r>
          </a:p>
          <a:p>
            <a:r>
              <a:rPr lang="ru-RU" dirty="0">
                <a:solidFill>
                  <a:srgbClr val="000000"/>
                </a:solidFill>
                <a:latin typeface="Times New Roman" panose="02020603050405020304" pitchFamily="18" charset="0"/>
              </a:rPr>
              <a:t>Решение принято – более половины присутствующих делегатов</a:t>
            </a:r>
          </a:p>
          <a:p>
            <a:r>
              <a:rPr lang="ru-RU" dirty="0">
                <a:solidFill>
                  <a:srgbClr val="000000"/>
                </a:solidFill>
                <a:latin typeface="Times New Roman" panose="02020603050405020304" pitchFamily="18" charset="0"/>
              </a:rPr>
              <a:t>По вопросам исключительной компетенции – квалифицированное большинство (</a:t>
            </a:r>
            <a:r>
              <a:rPr lang="en-US" dirty="0">
                <a:solidFill>
                  <a:srgbClr val="000000"/>
                </a:solidFill>
                <a:latin typeface="Times New Roman" panose="02020603050405020304" pitchFamily="18" charset="0"/>
              </a:rPr>
              <a:t>&gt;52</a:t>
            </a:r>
            <a:r>
              <a:rPr lang="ru-RU" dirty="0">
                <a:solidFill>
                  <a:srgbClr val="000000"/>
                </a:solidFill>
                <a:latin typeface="Times New Roman" panose="02020603050405020304" pitchFamily="18" charset="0"/>
              </a:rPr>
              <a:t>%</a:t>
            </a:r>
            <a:r>
              <a:rPr lang="en-US" dirty="0">
                <a:solidFill>
                  <a:srgbClr val="000000"/>
                </a:solidFill>
                <a:latin typeface="Times New Roman" panose="02020603050405020304" pitchFamily="18" charset="0"/>
              </a:rPr>
              <a:t>)</a:t>
            </a:r>
          </a:p>
          <a:p>
            <a:r>
              <a:rPr lang="ru-RU" dirty="0">
                <a:solidFill>
                  <a:srgbClr val="000000"/>
                </a:solidFill>
                <a:latin typeface="Times New Roman" panose="02020603050405020304" pitchFamily="18" charset="0"/>
              </a:rPr>
              <a:t>Решения в форме постановлений. Заседания стенографируются и протоколируются. Срок хранения – </a:t>
            </a:r>
            <a:r>
              <a:rPr lang="en-US" dirty="0">
                <a:solidFill>
                  <a:srgbClr val="000000"/>
                </a:solidFill>
                <a:latin typeface="Times New Roman" panose="02020603050405020304" pitchFamily="18" charset="0"/>
              </a:rPr>
              <a:t>&gt;5</a:t>
            </a:r>
            <a:r>
              <a:rPr lang="ru-RU" dirty="0">
                <a:solidFill>
                  <a:srgbClr val="000000"/>
                </a:solidFill>
                <a:latin typeface="Times New Roman" panose="02020603050405020304" pitchFamily="18" charset="0"/>
              </a:rPr>
              <a:t> лет</a:t>
            </a:r>
          </a:p>
          <a:p>
            <a:r>
              <a:rPr lang="ru-RU" dirty="0">
                <a:solidFill>
                  <a:srgbClr val="000000"/>
                </a:solidFill>
                <a:latin typeface="Times New Roman" panose="02020603050405020304" pitchFamily="18" charset="0"/>
              </a:rPr>
              <a:t>Съезд созывается по инициативе ЦС или по требованию не менее одной трети региональных (межрегиональных) конференций </a:t>
            </a:r>
          </a:p>
          <a:p>
            <a:endParaRPr lang="ru-RU" dirty="0"/>
          </a:p>
        </p:txBody>
      </p:sp>
    </p:spTree>
    <p:extLst>
      <p:ext uri="{BB962C8B-B14F-4D97-AF65-F5344CB8AC3E}">
        <p14:creationId xmlns:p14="http://schemas.microsoft.com/office/powerpoint/2010/main" val="679007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BC38A68-636F-4A5E-95AA-D732DD10FCD9}"/>
              </a:ext>
            </a:extLst>
          </p:cNvPr>
          <p:cNvSpPr>
            <a:spLocks noGrp="1"/>
          </p:cNvSpPr>
          <p:nvPr>
            <p:ph type="title"/>
          </p:nvPr>
        </p:nvSpPr>
        <p:spPr>
          <a:xfrm>
            <a:off x="838200" y="18255"/>
            <a:ext cx="10515600" cy="1325563"/>
          </a:xfrm>
        </p:spPr>
        <p:txBody>
          <a:bodyPr/>
          <a:lstStyle/>
          <a:p>
            <a:r>
              <a:rPr lang="ru-RU" b="1" dirty="0"/>
              <a:t>Статья 50. Центральный Совет Профсоюза</a:t>
            </a:r>
          </a:p>
        </p:txBody>
      </p:sp>
      <p:sp>
        <p:nvSpPr>
          <p:cNvPr id="3" name="Объект 2">
            <a:extLst>
              <a:ext uri="{FF2B5EF4-FFF2-40B4-BE49-F238E27FC236}">
                <a16:creationId xmlns:a16="http://schemas.microsoft.com/office/drawing/2014/main" xmlns="" id="{11CB3C8F-4A56-40FA-8897-867CE1B89AB7}"/>
              </a:ext>
            </a:extLst>
          </p:cNvPr>
          <p:cNvSpPr>
            <a:spLocks noGrp="1"/>
          </p:cNvSpPr>
          <p:nvPr>
            <p:ph idx="1"/>
          </p:nvPr>
        </p:nvSpPr>
        <p:spPr>
          <a:xfrm>
            <a:off x="838200" y="1090863"/>
            <a:ext cx="10515600" cy="5406190"/>
          </a:xfrm>
        </p:spPr>
        <p:txBody>
          <a:bodyPr>
            <a:normAutofit fontScale="85000" lnSpcReduction="20000"/>
          </a:bodyPr>
          <a:lstStyle/>
          <a:p>
            <a:r>
              <a:rPr lang="ru-RU" dirty="0">
                <a:latin typeface="Times New Roman" panose="02020603050405020304" pitchFamily="18" charset="0"/>
                <a:cs typeface="Times New Roman" panose="02020603050405020304" pitchFamily="18" charset="0"/>
              </a:rPr>
              <a:t>Выборный коллегиальный постоянно действующий руководящий орган Профсоюза</a:t>
            </a:r>
          </a:p>
          <a:p>
            <a:r>
              <a:rPr lang="ru-RU" dirty="0">
                <a:latin typeface="Times New Roman" panose="02020603050405020304" pitchFamily="18" charset="0"/>
                <a:cs typeface="Times New Roman" panose="02020603050405020304" pitchFamily="18" charset="0"/>
              </a:rPr>
              <a:t>Подотчетен Съезду Профсоюза</a:t>
            </a:r>
          </a:p>
          <a:p>
            <a:r>
              <a:rPr lang="ru-RU" dirty="0">
                <a:latin typeface="Times New Roman" panose="02020603050405020304" pitchFamily="18" charset="0"/>
                <a:cs typeface="Times New Roman" panose="02020603050405020304" pitchFamily="18" charset="0"/>
              </a:rPr>
              <a:t>Срок полномочий – 5 лет</a:t>
            </a:r>
          </a:p>
          <a:p>
            <a:r>
              <a:rPr lang="ru-RU" dirty="0">
                <a:latin typeface="Times New Roman" panose="02020603050405020304" pitchFamily="18" charset="0"/>
                <a:cs typeface="Times New Roman" panose="02020603050405020304" pitchFamily="18" charset="0"/>
              </a:rPr>
              <a:t>Заседания – по мере необходимости, но не реже одного раза в год</a:t>
            </a:r>
          </a:p>
          <a:p>
            <a:r>
              <a:rPr lang="ru-RU" dirty="0">
                <a:latin typeface="Times New Roman" panose="02020603050405020304" pitchFamily="18" charset="0"/>
                <a:cs typeface="Times New Roman" panose="02020603050405020304" pitchFamily="18" charset="0"/>
              </a:rPr>
              <a:t>Вопросы отнесенные к компетенции и исключительной компетенции ЦС</a:t>
            </a:r>
          </a:p>
          <a:p>
            <a:r>
              <a:rPr lang="ru-RU" dirty="0">
                <a:latin typeface="Times New Roman" panose="02020603050405020304" pitchFamily="18" charset="0"/>
                <a:cs typeface="Times New Roman" panose="02020603050405020304" pitchFamily="18" charset="0"/>
              </a:rPr>
              <a:t>Кворум – более половины членов</a:t>
            </a:r>
          </a:p>
          <a:p>
            <a:r>
              <a:rPr lang="ru-RU" dirty="0">
                <a:latin typeface="Times New Roman" panose="02020603050405020304" pitchFamily="18" charset="0"/>
                <a:cs typeface="Times New Roman" panose="02020603050405020304" pitchFamily="18" charset="0"/>
              </a:rPr>
              <a:t>Принятие решений – более половины членов</a:t>
            </a:r>
          </a:p>
          <a:p>
            <a:r>
              <a:rPr lang="ru-RU" dirty="0">
                <a:latin typeface="Times New Roman" panose="02020603050405020304" pitchFamily="18" charset="0"/>
                <a:cs typeface="Times New Roman" panose="02020603050405020304" pitchFamily="18" charset="0"/>
              </a:rPr>
              <a:t>Заседания ведет председатель (заместитель)</a:t>
            </a:r>
          </a:p>
          <a:p>
            <a:r>
              <a:rPr lang="ru-RU" dirty="0">
                <a:latin typeface="Times New Roman" panose="02020603050405020304" pitchFamily="18" charset="0"/>
                <a:cs typeface="Times New Roman" panose="02020603050405020304" pitchFamily="18" charset="0"/>
              </a:rPr>
              <a:t>Председатель и заместители – в составе ЦС по должности</a:t>
            </a:r>
          </a:p>
          <a:p>
            <a:r>
              <a:rPr lang="ru-RU" dirty="0">
                <a:latin typeface="Times New Roman" panose="02020603050405020304" pitchFamily="18" charset="0"/>
                <a:cs typeface="Times New Roman" panose="02020603050405020304" pitchFamily="18" charset="0"/>
              </a:rPr>
              <a:t>Решения – постановления. Заседания протоколируются – хранение не менее 5 лет с передачей в архив</a:t>
            </a:r>
          </a:p>
          <a:p>
            <a:r>
              <a:rPr lang="ru-RU" dirty="0">
                <a:latin typeface="Times New Roman" panose="02020603050405020304" pitchFamily="18" charset="0"/>
                <a:cs typeface="Times New Roman" panose="02020603050405020304" pitchFamily="18" charset="0"/>
              </a:rPr>
              <a:t>Внеочередное заседание – по инициативе Исполнительного комитета, по требованию не менее 1/3 членов ЦС</a:t>
            </a:r>
          </a:p>
          <a:p>
            <a:endParaRPr lang="ru-RU" dirty="0"/>
          </a:p>
          <a:p>
            <a:endParaRPr lang="ru-RU" dirty="0"/>
          </a:p>
          <a:p>
            <a:endParaRPr lang="ru-RU" dirty="0"/>
          </a:p>
          <a:p>
            <a:endParaRPr lang="ru-RU" dirty="0"/>
          </a:p>
        </p:txBody>
      </p:sp>
    </p:spTree>
    <p:extLst>
      <p:ext uri="{BB962C8B-B14F-4D97-AF65-F5344CB8AC3E}">
        <p14:creationId xmlns:p14="http://schemas.microsoft.com/office/powerpoint/2010/main" val="2399615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13B2709-AA5C-4275-BC31-E127C261C139}"/>
              </a:ext>
            </a:extLst>
          </p:cNvPr>
          <p:cNvSpPr>
            <a:spLocks noGrp="1"/>
          </p:cNvSpPr>
          <p:nvPr>
            <p:ph type="title"/>
          </p:nvPr>
        </p:nvSpPr>
        <p:spPr>
          <a:xfrm>
            <a:off x="838200" y="365126"/>
            <a:ext cx="10515600" cy="693654"/>
          </a:xfrm>
        </p:spPr>
        <p:txBody>
          <a:bodyPr>
            <a:normAutofit fontScale="90000"/>
          </a:bodyPr>
          <a:lstStyle/>
          <a:p>
            <a:r>
              <a:rPr lang="ru-RU" b="1" dirty="0"/>
              <a:t>Статья 51. Исполнительный комитет Профсоюза</a:t>
            </a:r>
          </a:p>
        </p:txBody>
      </p:sp>
      <p:sp>
        <p:nvSpPr>
          <p:cNvPr id="3" name="Объект 2">
            <a:extLst>
              <a:ext uri="{FF2B5EF4-FFF2-40B4-BE49-F238E27FC236}">
                <a16:creationId xmlns:a16="http://schemas.microsoft.com/office/drawing/2014/main" xmlns="" id="{D79F7539-540D-484F-98E4-A5709DAA7F98}"/>
              </a:ext>
            </a:extLst>
          </p:cNvPr>
          <p:cNvSpPr>
            <a:spLocks noGrp="1"/>
          </p:cNvSpPr>
          <p:nvPr>
            <p:ph idx="1"/>
          </p:nvPr>
        </p:nvSpPr>
        <p:spPr>
          <a:xfrm>
            <a:off x="838200" y="1187116"/>
            <a:ext cx="10515600" cy="5305758"/>
          </a:xfrm>
        </p:spPr>
        <p:txBody>
          <a:bodyPr>
            <a:normAutofit fontScale="85000" lnSpcReduction="20000"/>
          </a:bodyPr>
          <a:lstStyle/>
          <a:p>
            <a:r>
              <a:rPr lang="ru-RU" dirty="0">
                <a:latin typeface="Times New Roman" panose="02020603050405020304" pitchFamily="18" charset="0"/>
                <a:cs typeface="Times New Roman" panose="02020603050405020304" pitchFamily="18" charset="0"/>
              </a:rPr>
              <a:t>Выборный коллегиальный постоянно действующий исполнительный орган</a:t>
            </a:r>
          </a:p>
          <a:p>
            <a:r>
              <a:rPr lang="ru-RU" dirty="0">
                <a:latin typeface="Times New Roman" panose="02020603050405020304" pitchFamily="18" charset="0"/>
                <a:cs typeface="Times New Roman" panose="02020603050405020304" pitchFamily="18" charset="0"/>
              </a:rPr>
              <a:t>Избирается из членов ЦС</a:t>
            </a:r>
          </a:p>
          <a:p>
            <a:r>
              <a:rPr lang="ru-RU" dirty="0">
                <a:latin typeface="Times New Roman" panose="02020603050405020304" pitchFamily="18" charset="0"/>
                <a:cs typeface="Times New Roman" panose="02020603050405020304" pitchFamily="18" charset="0"/>
              </a:rPr>
              <a:t>Подотчетен Съезду, ЦС</a:t>
            </a:r>
          </a:p>
          <a:p>
            <a:r>
              <a:rPr lang="ru-RU" dirty="0">
                <a:latin typeface="Times New Roman" panose="02020603050405020304" pitchFamily="18" charset="0"/>
                <a:cs typeface="Times New Roman" panose="02020603050405020304" pitchFamily="18" charset="0"/>
              </a:rPr>
              <a:t>Срок полномочий – 5 лет</a:t>
            </a:r>
          </a:p>
          <a:p>
            <a:r>
              <a:rPr lang="ru-RU" dirty="0">
                <a:latin typeface="Times New Roman" panose="02020603050405020304" pitchFamily="18" charset="0"/>
                <a:cs typeface="Times New Roman" panose="02020603050405020304" pitchFamily="18" charset="0"/>
              </a:rPr>
              <a:t>Заседания – созываются председателем по мере необходимости, но не реже 1 раза в 3 месяца или по требованию не менее 1/3 членов ИК</a:t>
            </a:r>
          </a:p>
          <a:p>
            <a:r>
              <a:rPr lang="ru-RU" dirty="0">
                <a:latin typeface="Times New Roman" panose="02020603050405020304" pitchFamily="18" charset="0"/>
                <a:cs typeface="Times New Roman" panose="02020603050405020304" pitchFamily="18" charset="0"/>
              </a:rPr>
              <a:t>Вопросы компетенции ИК</a:t>
            </a:r>
          </a:p>
          <a:p>
            <a:r>
              <a:rPr lang="ru-RU" dirty="0">
                <a:latin typeface="Times New Roman" panose="02020603050405020304" pitchFamily="18" charset="0"/>
                <a:cs typeface="Times New Roman" panose="02020603050405020304" pitchFamily="18" charset="0"/>
              </a:rPr>
              <a:t>Дает разъяснения положений настоящего Устава Профсоюза</a:t>
            </a:r>
          </a:p>
          <a:p>
            <a:r>
              <a:rPr lang="ru-RU" dirty="0">
                <a:latin typeface="Times New Roman" panose="02020603050405020304" pitchFamily="18" charset="0"/>
                <a:cs typeface="Times New Roman" panose="02020603050405020304" pitchFamily="18" charset="0"/>
              </a:rPr>
              <a:t>Правомочность </a:t>
            </a:r>
            <a:r>
              <a:rPr lang="en-US" dirty="0">
                <a:latin typeface="Times New Roman" panose="02020603050405020304" pitchFamily="18" charset="0"/>
                <a:cs typeface="Times New Roman" panose="02020603050405020304" pitchFamily="18" charset="0"/>
              </a:rPr>
              <a:t>&gt; </a:t>
            </a:r>
            <a:r>
              <a:rPr lang="ru-RU" dirty="0">
                <a:latin typeface="Times New Roman" panose="02020603050405020304" pitchFamily="18" charset="0"/>
                <a:cs typeface="Times New Roman" panose="02020603050405020304" pitchFamily="18" charset="0"/>
              </a:rPr>
              <a:t>половины членов</a:t>
            </a:r>
          </a:p>
          <a:p>
            <a:r>
              <a:rPr lang="ru-RU" dirty="0">
                <a:latin typeface="Times New Roman" panose="02020603050405020304" pitchFamily="18" charset="0"/>
                <a:cs typeface="Times New Roman" panose="02020603050405020304" pitchFamily="18" charset="0"/>
              </a:rPr>
              <a:t>Принятие решений - </a:t>
            </a:r>
            <a:r>
              <a:rPr lang="en-US" dirty="0">
                <a:latin typeface="Times New Roman" panose="02020603050405020304" pitchFamily="18" charset="0"/>
                <a:cs typeface="Times New Roman" panose="02020603050405020304" pitchFamily="18" charset="0"/>
              </a:rPr>
              <a:t>&gt;</a:t>
            </a:r>
            <a:r>
              <a:rPr lang="ru-RU" dirty="0">
                <a:latin typeface="Times New Roman" panose="02020603050405020304" pitchFamily="18" charset="0"/>
                <a:cs typeface="Times New Roman" panose="02020603050405020304" pitchFamily="18" charset="0"/>
              </a:rPr>
              <a:t> половины членов</a:t>
            </a:r>
          </a:p>
          <a:p>
            <a:r>
              <a:rPr lang="ru-RU" dirty="0">
                <a:latin typeface="Times New Roman" panose="02020603050405020304" pitchFamily="18" charset="0"/>
                <a:cs typeface="Times New Roman" panose="02020603050405020304" pitchFamily="18" charset="0"/>
              </a:rPr>
              <a:t>Заседание ведет председатель (заместитель)</a:t>
            </a:r>
          </a:p>
          <a:p>
            <a:r>
              <a:rPr lang="ru-RU" dirty="0">
                <a:latin typeface="Times New Roman" panose="02020603050405020304" pitchFamily="18" charset="0"/>
                <a:cs typeface="Times New Roman" panose="02020603050405020304" pitchFamily="18" charset="0"/>
              </a:rPr>
              <a:t>Председатель (заместители) входят в состав ИК по должности</a:t>
            </a:r>
          </a:p>
          <a:p>
            <a:r>
              <a:rPr lang="ru-RU" dirty="0">
                <a:latin typeface="Times New Roman" panose="02020603050405020304" pitchFamily="18" charset="0"/>
                <a:cs typeface="Times New Roman" panose="02020603050405020304" pitchFamily="18" charset="0"/>
              </a:rPr>
              <a:t>Решения в форме постановлений, протоколируются с хранением не менее 5 лет, после в архив</a:t>
            </a:r>
          </a:p>
          <a:p>
            <a:endParaRPr lang="ru-RU" dirty="0"/>
          </a:p>
          <a:p>
            <a:endParaRPr lang="ru-RU" dirty="0"/>
          </a:p>
          <a:p>
            <a:endParaRPr lang="ru-RU" dirty="0"/>
          </a:p>
        </p:txBody>
      </p:sp>
    </p:spTree>
    <p:extLst>
      <p:ext uri="{BB962C8B-B14F-4D97-AF65-F5344CB8AC3E}">
        <p14:creationId xmlns:p14="http://schemas.microsoft.com/office/powerpoint/2010/main" val="68244237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2529</TotalTime>
  <Words>6155</Words>
  <Application>Microsoft Office PowerPoint</Application>
  <PresentationFormat>Произвольный</PresentationFormat>
  <Paragraphs>391</Paragraphs>
  <Slides>18</Slides>
  <Notes>12</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УСТАВ ПРОФСОЮЗА</vt:lpstr>
      <vt:lpstr>Мы не будем коллективно зачитывать и заучивать весь Устав!</vt:lpstr>
      <vt:lpstr>14 октября 2020 года 14 октября 2020 года на VIII Съезде Профсоюза утверждены:</vt:lpstr>
      <vt:lpstr>с 14 октября 2020 года Устав Профсоюза</vt:lpstr>
      <vt:lpstr>Содержание Устава</vt:lpstr>
      <vt:lpstr>ГЛАВА 9. УПРАВЛЕНИЕ В ПРОФСОЮЗЕ  Статья 48. Органы Профсоюза </vt:lpstr>
      <vt:lpstr>Статья 49. Съезд Профсоюза</vt:lpstr>
      <vt:lpstr>Статья 50. Центральный Совет Профсоюза</vt:lpstr>
      <vt:lpstr>Статья 51. Исполнительный комитет Профсоюза</vt:lpstr>
      <vt:lpstr>Статья 52. Председатель Профсоюза</vt:lpstr>
      <vt:lpstr>Статья 53. Контрольно-ревизионная комиссия Профсоюза</vt:lpstr>
      <vt:lpstr>ГЛАВА 10. ИМУЩЕСТВО И ФИНАНСОВАЯ ДЕЯТЕЛЬНОСТЬ ПРОФСОЮЗА Статья 54. Правоспособность Профсоюза</vt:lpstr>
      <vt:lpstr>Статья 55. Имущество Профсоюза и его формирование</vt:lpstr>
      <vt:lpstr>Статья 56. Членский профсоюзный взнос</vt:lpstr>
      <vt:lpstr>Статья 57. Владение, пользование и распоряжение имуществом Профсоюза</vt:lpstr>
      <vt:lpstr>ГЛАВА 11. СИМВОЛИКА ПРОФСОЮЗА Статья 58. Символика Профсоюза</vt:lpstr>
      <vt:lpstr>ГЛАВА 12. РЕОРГАНИЗАЦИЯ И ЛИКВИДАЦИЯ ПРОФСОЮЗА Статья 59. Реорганизация и ликвидация Профсоюза</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Павел Иванов</dc:creator>
  <cp:lastModifiedBy>1 1</cp:lastModifiedBy>
  <cp:revision>86</cp:revision>
  <dcterms:created xsi:type="dcterms:W3CDTF">2021-11-08T14:07:49Z</dcterms:created>
  <dcterms:modified xsi:type="dcterms:W3CDTF">2021-12-21T11:05:03Z</dcterms:modified>
</cp:coreProperties>
</file>